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5143500" cx="9144000"/>
  <p:notesSz cx="6858000" cy="9144000"/>
  <p:embeddedFontLst>
    <p:embeddedFont>
      <p:font typeface="Montserrat"/>
      <p:regular r:id="rId45"/>
      <p:bold r:id="rId46"/>
      <p:italic r:id="rId47"/>
      <p:boldItalic r:id="rId48"/>
    </p:embeddedFont>
    <p:embeddedFont>
      <p:font typeface="Urbanist Medium"/>
      <p:regular r:id="rId49"/>
      <p:bold r:id="rId50"/>
      <p:italic r:id="rId51"/>
      <p:boldItalic r:id="rId52"/>
    </p:embeddedFont>
    <p:embeddedFont>
      <p:font typeface="Urbanist SemiBold"/>
      <p:regular r:id="rId53"/>
      <p:bold r:id="rId54"/>
      <p:italic r:id="rId55"/>
      <p:boldItalic r:id="rId56"/>
    </p:embeddedFont>
    <p:embeddedFont>
      <p:font typeface="Urbanist"/>
      <p:regular r:id="rId57"/>
      <p:bold r:id="rId58"/>
      <p:italic r:id="rId59"/>
      <p:boldItalic r:id="rId60"/>
    </p:embeddedFont>
    <p:embeddedFont>
      <p:font typeface="Urbanist Black"/>
      <p:bold r:id="rId61"/>
      <p:boldItalic r:id="rId62"/>
    </p:embeddedFont>
    <p:embeddedFont>
      <p:font typeface="Rubik"/>
      <p:regular r:id="rId63"/>
      <p:bold r:id="rId64"/>
      <p:italic r:id="rId65"/>
      <p:boldItalic r:id="rId66"/>
    </p:embeddedFont>
    <p:embeddedFont>
      <p:font typeface="Rubik SemiBold"/>
      <p:regular r:id="rId67"/>
      <p:bold r:id="rId68"/>
      <p:italic r:id="rId69"/>
      <p:boldItalic r:id="rId70"/>
    </p:embeddedFont>
    <p:embeddedFont>
      <p:font typeface="Urbanist ExtraBold"/>
      <p:bold r:id="rId71"/>
      <p:boldItalic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765573D-86A3-4ED9-A7D9-D69F9FBE42E1}">
  <a:tblStyle styleId="{1765573D-86A3-4ED9-A7D9-D69F9FBE42E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Montserrat-bold.fntdata"/><Relationship Id="rId45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Montserrat-boldItalic.fntdata"/><Relationship Id="rId47" Type="http://schemas.openxmlformats.org/officeDocument/2006/relationships/font" Target="fonts/Montserrat-italic.fntdata"/><Relationship Id="rId49" Type="http://schemas.openxmlformats.org/officeDocument/2006/relationships/font" Target="fonts/UrbanistMedium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2" Type="http://schemas.openxmlformats.org/officeDocument/2006/relationships/font" Target="fonts/UrbanistExtraBold-bold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UrbanistExtraBold-bold.fntdata"/><Relationship Id="rId70" Type="http://schemas.openxmlformats.org/officeDocument/2006/relationships/font" Target="fonts/RubikSemiBold-bold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UrbanistBlack-boldItalic.fntdata"/><Relationship Id="rId61" Type="http://schemas.openxmlformats.org/officeDocument/2006/relationships/font" Target="fonts/UrbanistBlack-bold.fntdata"/><Relationship Id="rId20" Type="http://schemas.openxmlformats.org/officeDocument/2006/relationships/slide" Target="slides/slide14.xml"/><Relationship Id="rId64" Type="http://schemas.openxmlformats.org/officeDocument/2006/relationships/font" Target="fonts/Rubik-bold.fntdata"/><Relationship Id="rId63" Type="http://schemas.openxmlformats.org/officeDocument/2006/relationships/font" Target="fonts/Rubik-regular.fntdata"/><Relationship Id="rId22" Type="http://schemas.openxmlformats.org/officeDocument/2006/relationships/slide" Target="slides/slide16.xml"/><Relationship Id="rId66" Type="http://schemas.openxmlformats.org/officeDocument/2006/relationships/font" Target="fonts/Rubik-boldItalic.fntdata"/><Relationship Id="rId21" Type="http://schemas.openxmlformats.org/officeDocument/2006/relationships/slide" Target="slides/slide15.xml"/><Relationship Id="rId65" Type="http://schemas.openxmlformats.org/officeDocument/2006/relationships/font" Target="fonts/Rubik-italic.fntdata"/><Relationship Id="rId24" Type="http://schemas.openxmlformats.org/officeDocument/2006/relationships/slide" Target="slides/slide18.xml"/><Relationship Id="rId68" Type="http://schemas.openxmlformats.org/officeDocument/2006/relationships/font" Target="fonts/RubikSemiBold-bold.fntdata"/><Relationship Id="rId23" Type="http://schemas.openxmlformats.org/officeDocument/2006/relationships/slide" Target="slides/slide17.xml"/><Relationship Id="rId67" Type="http://schemas.openxmlformats.org/officeDocument/2006/relationships/font" Target="fonts/RubikSemiBold-regular.fntdata"/><Relationship Id="rId60" Type="http://schemas.openxmlformats.org/officeDocument/2006/relationships/font" Target="fonts/Urbanist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ubikSemiBold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UrbanistMedium-italic.fntdata"/><Relationship Id="rId50" Type="http://schemas.openxmlformats.org/officeDocument/2006/relationships/font" Target="fonts/UrbanistMedium-bold.fntdata"/><Relationship Id="rId53" Type="http://schemas.openxmlformats.org/officeDocument/2006/relationships/font" Target="fonts/UrbanistSemiBold-regular.fntdata"/><Relationship Id="rId52" Type="http://schemas.openxmlformats.org/officeDocument/2006/relationships/font" Target="fonts/UrbanistMedium-boldItalic.fntdata"/><Relationship Id="rId11" Type="http://schemas.openxmlformats.org/officeDocument/2006/relationships/slide" Target="slides/slide5.xml"/><Relationship Id="rId55" Type="http://schemas.openxmlformats.org/officeDocument/2006/relationships/font" Target="fonts/UrbanistSemiBold-italic.fntdata"/><Relationship Id="rId10" Type="http://schemas.openxmlformats.org/officeDocument/2006/relationships/slide" Target="slides/slide4.xml"/><Relationship Id="rId54" Type="http://schemas.openxmlformats.org/officeDocument/2006/relationships/font" Target="fonts/UrbanistSemiBold-bold.fntdata"/><Relationship Id="rId13" Type="http://schemas.openxmlformats.org/officeDocument/2006/relationships/slide" Target="slides/slide7.xml"/><Relationship Id="rId57" Type="http://schemas.openxmlformats.org/officeDocument/2006/relationships/font" Target="fonts/Urbanist-regular.fntdata"/><Relationship Id="rId12" Type="http://schemas.openxmlformats.org/officeDocument/2006/relationships/slide" Target="slides/slide6.xml"/><Relationship Id="rId56" Type="http://schemas.openxmlformats.org/officeDocument/2006/relationships/font" Target="fonts/UrbanistSemiBold-boldItalic.fntdata"/><Relationship Id="rId15" Type="http://schemas.openxmlformats.org/officeDocument/2006/relationships/slide" Target="slides/slide9.xml"/><Relationship Id="rId59" Type="http://schemas.openxmlformats.org/officeDocument/2006/relationships/font" Target="fonts/Urbanist-italic.fntdata"/><Relationship Id="rId14" Type="http://schemas.openxmlformats.org/officeDocument/2006/relationships/slide" Target="slides/slide8.xml"/><Relationship Id="rId58" Type="http://schemas.openxmlformats.org/officeDocument/2006/relationships/font" Target="fonts/Urbanist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042da328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042da328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042da328a8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042da328a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042da328a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042da328a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042da328a8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042da328a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042da328a8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042da328a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042da328a8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042da328a8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042da328a8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042da328a8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042da328a8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042da328a8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042da328a8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042da328a8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042da328a8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042da328a8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042da328a8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042da328a8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100a3ad9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100a3ad9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042da328a8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042da328a8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042da328a8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042da328a8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042da328a8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042da328a8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042da328a8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042da328a8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042da328a8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042da328a8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42da328a8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42da328a8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042da328a8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042da328a8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042da328a8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042da328a8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042da328a8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042da328a8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042da328a8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042da328a8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042da328a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042da328a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042da328a8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042da328a8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042da328a8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042da328a8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042da328a8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042da328a8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042da328a8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042da328a8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042da328a8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042da328a8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042da328a8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042da328a8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100b1ea7b2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100b1ea7b2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100b1ea7b2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100b1ea7b2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042da328a8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042da328a8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042da328a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042da328a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042da328a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042da328a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042da328a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042da328a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042da328a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042da328a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042da328a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042da328a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042da328a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042da328a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 1">
  <p:cSld name="TITLE_1">
    <p:bg>
      <p:bgPr>
        <a:solidFill>
          <a:srgbClr val="E8E3D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8330" y="403365"/>
            <a:ext cx="1076958" cy="8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4263" y="4337565"/>
            <a:ext cx="2635477" cy="51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0579" y="4002409"/>
            <a:ext cx="1076975" cy="676023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/>
          <p:nvPr>
            <p:ph type="title"/>
          </p:nvPr>
        </p:nvSpPr>
        <p:spPr>
          <a:xfrm>
            <a:off x="2259000" y="1957025"/>
            <a:ext cx="4626000" cy="855300"/>
          </a:xfrm>
          <a:prstGeom prst="rect">
            <a:avLst/>
          </a:prstGeom>
          <a:solidFill>
            <a:srgbClr val="F5FA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50"/>
              <a:buFont typeface="Urbanist Black"/>
              <a:buNone/>
              <a:defRPr sz="4250"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paragraphes - TITRE en rappel">
  <p:cSld name="TITLE_AND_TWO_COLUMNS_1">
    <p:bg>
      <p:bgPr>
        <a:solidFill>
          <a:srgbClr val="E8E3D4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102433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buNone/>
              <a:defRPr/>
            </a:lvl1pPr>
            <a:lvl2pPr lvl="1" rtl="0" algn="l">
              <a:buNone/>
              <a:defRPr/>
            </a:lvl2pPr>
            <a:lvl3pPr lvl="2" rtl="0" algn="l">
              <a:buNone/>
              <a:defRPr/>
            </a:lvl3pPr>
            <a:lvl4pPr lvl="3" rtl="0" algn="l">
              <a:buNone/>
              <a:defRPr/>
            </a:lvl4pPr>
            <a:lvl5pPr lvl="4" rtl="0" algn="l">
              <a:buNone/>
              <a:defRPr/>
            </a:lvl5pPr>
            <a:lvl6pPr lvl="5" rtl="0" algn="l">
              <a:buNone/>
              <a:defRPr/>
            </a:lvl6pPr>
            <a:lvl7pPr lvl="6" rtl="0" algn="l">
              <a:buNone/>
              <a:defRPr/>
            </a:lvl7pPr>
            <a:lvl8pPr lvl="7" rtl="0" algn="l">
              <a:buNone/>
              <a:defRPr/>
            </a:lvl8pPr>
            <a:lvl9pPr lvl="8" rtl="0" algn="l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8275" y="4547775"/>
            <a:ext cx="443325" cy="4433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type="title"/>
          </p:nvPr>
        </p:nvSpPr>
        <p:spPr>
          <a:xfrm>
            <a:off x="-87550" y="238562"/>
            <a:ext cx="2847600" cy="369300"/>
          </a:xfrm>
          <a:prstGeom prst="rect">
            <a:avLst/>
          </a:prstGeom>
          <a:solidFill>
            <a:srgbClr val="F5FA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1022550" y="852025"/>
            <a:ext cx="1825200" cy="461700"/>
          </a:xfrm>
          <a:prstGeom prst="rect">
            <a:avLst/>
          </a:prstGeom>
          <a:solidFill>
            <a:srgbClr val="F5FA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rbanist Black"/>
              <a:buNone/>
              <a:defRPr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2" type="body"/>
          </p:nvPr>
        </p:nvSpPr>
        <p:spPr>
          <a:xfrm>
            <a:off x="1037400" y="1415425"/>
            <a:ext cx="7076100" cy="13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5275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●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5275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○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5275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■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5275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●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5275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○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5275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■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5275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●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5275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○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5275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■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3" type="body"/>
          </p:nvPr>
        </p:nvSpPr>
        <p:spPr>
          <a:xfrm>
            <a:off x="1045350" y="3488624"/>
            <a:ext cx="7076100" cy="14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5275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●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5275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○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5275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■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5275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●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5275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○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5275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■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5275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●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5275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○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5275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■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4" type="subTitle"/>
          </p:nvPr>
        </p:nvSpPr>
        <p:spPr>
          <a:xfrm>
            <a:off x="1029975" y="2925230"/>
            <a:ext cx="1825200" cy="461700"/>
          </a:xfrm>
          <a:prstGeom prst="rect">
            <a:avLst/>
          </a:prstGeom>
          <a:solidFill>
            <a:srgbClr val="F5FA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rbanist Black"/>
              <a:buNone/>
              <a:defRPr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paragraphes - TITRE en annonce">
  <p:cSld name="TITLE_AND_BODY_1">
    <p:bg>
      <p:bgPr>
        <a:solidFill>
          <a:srgbClr val="E8E3D4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102433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buNone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buNone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 algn="l">
              <a:buNone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 algn="l">
              <a:buNone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 algn="l">
              <a:buNone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 algn="l">
              <a:buNone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 algn="l">
              <a:buNone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 algn="l">
              <a:buNone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 algn="l">
              <a:buNone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5" name="Google Shape;65;p15"/>
          <p:cNvSpPr txBox="1"/>
          <p:nvPr>
            <p:ph type="title"/>
          </p:nvPr>
        </p:nvSpPr>
        <p:spPr>
          <a:xfrm>
            <a:off x="1022550" y="313175"/>
            <a:ext cx="4481400" cy="550500"/>
          </a:xfrm>
          <a:prstGeom prst="rect">
            <a:avLst/>
          </a:prstGeom>
          <a:solidFill>
            <a:srgbClr val="F5FA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Urbanist Black"/>
              <a:buNone/>
              <a:defRPr sz="2300"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" type="subTitle"/>
          </p:nvPr>
        </p:nvSpPr>
        <p:spPr>
          <a:xfrm>
            <a:off x="1022550" y="1156825"/>
            <a:ext cx="1825200" cy="461700"/>
          </a:xfrm>
          <a:prstGeom prst="rect">
            <a:avLst/>
          </a:prstGeom>
          <a:solidFill>
            <a:srgbClr val="F5FA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rbanist Black"/>
              <a:buNone/>
              <a:defRPr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2" type="body"/>
          </p:nvPr>
        </p:nvSpPr>
        <p:spPr>
          <a:xfrm>
            <a:off x="1037400" y="1720225"/>
            <a:ext cx="70761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5275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●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5275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○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5275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■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5275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●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5275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○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5275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■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5275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●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5275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○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5275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■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pic>
        <p:nvPicPr>
          <p:cNvPr id="68" name="Google Shape;6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8275" y="4547775"/>
            <a:ext cx="443325" cy="44332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>
            <p:ph idx="3" type="body"/>
          </p:nvPr>
        </p:nvSpPr>
        <p:spPr>
          <a:xfrm>
            <a:off x="1045346" y="3604725"/>
            <a:ext cx="7076100" cy="11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5275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●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5275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○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5275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■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5275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●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5275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○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5275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■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5275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●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5275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○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5275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■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4" type="subTitle"/>
          </p:nvPr>
        </p:nvSpPr>
        <p:spPr>
          <a:xfrm>
            <a:off x="1029975" y="3041325"/>
            <a:ext cx="1825200" cy="461700"/>
          </a:xfrm>
          <a:prstGeom prst="rect">
            <a:avLst/>
          </a:prstGeom>
          <a:solidFill>
            <a:srgbClr val="F5FA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rbanist Black"/>
              <a:buNone/>
              <a:defRPr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e - TITRE en annonce 2">
  <p:cSld name="TITLE_AND_BODY_4">
    <p:bg>
      <p:bgPr>
        <a:solidFill>
          <a:srgbClr val="E8E3D4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10243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3" name="Google Shape;73;p16"/>
          <p:cNvSpPr txBox="1"/>
          <p:nvPr>
            <p:ph type="title"/>
          </p:nvPr>
        </p:nvSpPr>
        <p:spPr>
          <a:xfrm>
            <a:off x="1098750" y="313175"/>
            <a:ext cx="4481400" cy="550500"/>
          </a:xfrm>
          <a:prstGeom prst="rect">
            <a:avLst/>
          </a:prstGeom>
          <a:solidFill>
            <a:srgbClr val="F5FA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Urbanist Black"/>
              <a:buNone/>
              <a:defRPr sz="2300"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" type="subTitle"/>
          </p:nvPr>
        </p:nvSpPr>
        <p:spPr>
          <a:xfrm>
            <a:off x="1022550" y="1156825"/>
            <a:ext cx="1825200" cy="461700"/>
          </a:xfrm>
          <a:prstGeom prst="rect">
            <a:avLst/>
          </a:prstGeom>
          <a:solidFill>
            <a:srgbClr val="F5FA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rbanist Black"/>
              <a:buNone/>
              <a:defRPr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" name="Google Shape;75;p16"/>
          <p:cNvSpPr txBox="1"/>
          <p:nvPr>
            <p:ph idx="2" type="body"/>
          </p:nvPr>
        </p:nvSpPr>
        <p:spPr>
          <a:xfrm>
            <a:off x="1037400" y="1720225"/>
            <a:ext cx="7076100" cy="10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●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○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5275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■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5275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●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5275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○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5275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■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5275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●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5275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○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5275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■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8275" y="4547775"/>
            <a:ext cx="443325" cy="44332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>
            <p:ph idx="3" type="body"/>
          </p:nvPr>
        </p:nvSpPr>
        <p:spPr>
          <a:xfrm>
            <a:off x="1045346" y="3604725"/>
            <a:ext cx="7076100" cy="11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●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○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5275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■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5275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●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5275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○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5275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■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5275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●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5275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○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5275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■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78" name="Google Shape;78;p16"/>
          <p:cNvSpPr txBox="1"/>
          <p:nvPr>
            <p:ph idx="4" type="subTitle"/>
          </p:nvPr>
        </p:nvSpPr>
        <p:spPr>
          <a:xfrm>
            <a:off x="1029975" y="3041325"/>
            <a:ext cx="1825200" cy="461700"/>
          </a:xfrm>
          <a:prstGeom prst="rect">
            <a:avLst/>
          </a:prstGeom>
          <a:solidFill>
            <a:srgbClr val="F5FA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rbanist Black"/>
              <a:buNone/>
              <a:defRPr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paragraphes - TITRE en rappel 1">
  <p:cSld name="TITLE_AND_TWO_COLUMNS_2">
    <p:bg>
      <p:bgPr>
        <a:solidFill>
          <a:srgbClr val="E8E3D4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102433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buNone/>
              <a:defRPr/>
            </a:lvl1pPr>
            <a:lvl2pPr lvl="1" rtl="0" algn="l">
              <a:buNone/>
              <a:defRPr/>
            </a:lvl2pPr>
            <a:lvl3pPr lvl="2" rtl="0" algn="l">
              <a:buNone/>
              <a:defRPr/>
            </a:lvl3pPr>
            <a:lvl4pPr lvl="3" rtl="0" algn="l">
              <a:buNone/>
              <a:defRPr/>
            </a:lvl4pPr>
            <a:lvl5pPr lvl="4" rtl="0" algn="l">
              <a:buNone/>
              <a:defRPr/>
            </a:lvl5pPr>
            <a:lvl6pPr lvl="5" rtl="0" algn="l">
              <a:buNone/>
              <a:defRPr/>
            </a:lvl6pPr>
            <a:lvl7pPr lvl="6" rtl="0" algn="l">
              <a:buNone/>
              <a:defRPr/>
            </a:lvl7pPr>
            <a:lvl8pPr lvl="7" rtl="0" algn="l">
              <a:buNone/>
              <a:defRPr/>
            </a:lvl8pPr>
            <a:lvl9pPr lvl="8" rtl="0" algn="l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8275" y="4547775"/>
            <a:ext cx="443325" cy="4433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>
            <p:ph type="title"/>
          </p:nvPr>
        </p:nvSpPr>
        <p:spPr>
          <a:xfrm>
            <a:off x="-87550" y="238562"/>
            <a:ext cx="2847600" cy="369300"/>
          </a:xfrm>
          <a:prstGeom prst="rect">
            <a:avLst/>
          </a:prstGeom>
          <a:solidFill>
            <a:srgbClr val="F5FA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1" type="subTitle"/>
          </p:nvPr>
        </p:nvSpPr>
        <p:spPr>
          <a:xfrm>
            <a:off x="1022550" y="852025"/>
            <a:ext cx="1825200" cy="461700"/>
          </a:xfrm>
          <a:prstGeom prst="rect">
            <a:avLst/>
          </a:prstGeom>
          <a:solidFill>
            <a:srgbClr val="F5FA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rbanist Black"/>
              <a:buNone/>
              <a:defRPr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2" type="body"/>
          </p:nvPr>
        </p:nvSpPr>
        <p:spPr>
          <a:xfrm>
            <a:off x="1037400" y="1415425"/>
            <a:ext cx="7076100" cy="13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5275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●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5275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○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5275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■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5275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●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5275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○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5275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■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5275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●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5275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○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5275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■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3" type="body"/>
          </p:nvPr>
        </p:nvSpPr>
        <p:spPr>
          <a:xfrm>
            <a:off x="1045350" y="3488624"/>
            <a:ext cx="7076100" cy="14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5275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●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5275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○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5275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■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5275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●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5275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○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5275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■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5275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●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5275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○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5275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■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4" type="subTitle"/>
          </p:nvPr>
        </p:nvSpPr>
        <p:spPr>
          <a:xfrm>
            <a:off x="1029975" y="2925230"/>
            <a:ext cx="1825200" cy="461700"/>
          </a:xfrm>
          <a:prstGeom prst="rect">
            <a:avLst/>
          </a:prstGeom>
          <a:solidFill>
            <a:srgbClr val="F5FA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rbanist Black"/>
              <a:buNone/>
              <a:defRPr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paragraphes - TITRE en annonce 1">
  <p:cSld name="TITLE_AND_BODY_5">
    <p:bg>
      <p:bgPr>
        <a:solidFill>
          <a:srgbClr val="E8E3D4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idx="12" type="sldNum"/>
          </p:nvPr>
        </p:nvSpPr>
        <p:spPr>
          <a:xfrm>
            <a:off x="102433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buNone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buNone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 algn="l">
              <a:buNone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 algn="l">
              <a:buNone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 algn="l">
              <a:buNone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 algn="l">
              <a:buNone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 algn="l">
              <a:buNone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 algn="l">
              <a:buNone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 algn="l">
              <a:buNone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9" name="Google Shape;89;p18"/>
          <p:cNvSpPr txBox="1"/>
          <p:nvPr>
            <p:ph type="title"/>
          </p:nvPr>
        </p:nvSpPr>
        <p:spPr>
          <a:xfrm>
            <a:off x="1022550" y="313175"/>
            <a:ext cx="4481400" cy="550500"/>
          </a:xfrm>
          <a:prstGeom prst="rect">
            <a:avLst/>
          </a:prstGeom>
          <a:solidFill>
            <a:srgbClr val="F5FA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Urbanist Black"/>
              <a:buNone/>
              <a:defRPr sz="2300"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" type="subTitle"/>
          </p:nvPr>
        </p:nvSpPr>
        <p:spPr>
          <a:xfrm>
            <a:off x="1022550" y="1156825"/>
            <a:ext cx="1825200" cy="461700"/>
          </a:xfrm>
          <a:prstGeom prst="rect">
            <a:avLst/>
          </a:prstGeom>
          <a:solidFill>
            <a:srgbClr val="F5FA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rbanist Black"/>
              <a:buNone/>
              <a:defRPr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2" type="body"/>
          </p:nvPr>
        </p:nvSpPr>
        <p:spPr>
          <a:xfrm>
            <a:off x="1037400" y="1720225"/>
            <a:ext cx="70761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5275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●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5275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○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5275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■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5275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●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5275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○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5275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■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5275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●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5275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○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5275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■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pic>
        <p:nvPicPr>
          <p:cNvPr id="92" name="Google Shape;9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8275" y="4547775"/>
            <a:ext cx="443325" cy="4433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>
            <p:ph idx="3" type="body"/>
          </p:nvPr>
        </p:nvSpPr>
        <p:spPr>
          <a:xfrm>
            <a:off x="1045346" y="3604725"/>
            <a:ext cx="7076100" cy="11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5275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●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5275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○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5275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■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5275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●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5275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○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5275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■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5275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●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5275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○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5275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ubik"/>
              <a:buChar char="■"/>
              <a:defRPr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4" name="Google Shape;94;p18"/>
          <p:cNvSpPr txBox="1"/>
          <p:nvPr>
            <p:ph idx="4" type="subTitle"/>
          </p:nvPr>
        </p:nvSpPr>
        <p:spPr>
          <a:xfrm>
            <a:off x="1029975" y="3041325"/>
            <a:ext cx="1825200" cy="461700"/>
          </a:xfrm>
          <a:prstGeom prst="rect">
            <a:avLst/>
          </a:prstGeom>
          <a:solidFill>
            <a:srgbClr val="F5FA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rbanist Black"/>
              <a:buNone/>
              <a:defRPr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12.png"/><Relationship Id="rId5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Relationship Id="rId5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9" Type="http://schemas.openxmlformats.org/officeDocument/2006/relationships/image" Target="../media/image4.png"/><Relationship Id="rId5" Type="http://schemas.openxmlformats.org/officeDocument/2006/relationships/image" Target="../media/image18.png"/><Relationship Id="rId6" Type="http://schemas.openxmlformats.org/officeDocument/2006/relationships/image" Target="../media/image23.png"/><Relationship Id="rId7" Type="http://schemas.openxmlformats.org/officeDocument/2006/relationships/image" Target="../media/image12.png"/><Relationship Id="rId8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Relationship Id="rId4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forms.gle/qaDG1gsNtpkGt38K6" TargetMode="External"/><Relationship Id="rId4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/>
          <p:nvPr/>
        </p:nvSpPr>
        <p:spPr>
          <a:xfrm>
            <a:off x="837150" y="1753350"/>
            <a:ext cx="7400700" cy="818400"/>
          </a:xfrm>
          <a:prstGeom prst="rect">
            <a:avLst/>
          </a:prstGeom>
          <a:solidFill>
            <a:srgbClr val="26DBE0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 txBox="1"/>
          <p:nvPr>
            <p:ph type="title"/>
          </p:nvPr>
        </p:nvSpPr>
        <p:spPr>
          <a:xfrm>
            <a:off x="906150" y="1671150"/>
            <a:ext cx="7400700" cy="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MASTERCLASS 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Interprétabilité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-87550" y="238562"/>
            <a:ext cx="28476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CONCEPT</a:t>
            </a:r>
            <a:endParaRPr/>
          </a:p>
        </p:txBody>
      </p:sp>
      <p:sp>
        <p:nvSpPr>
          <p:cNvPr id="194" name="Google Shape;194;p28"/>
          <p:cNvSpPr txBox="1"/>
          <p:nvPr/>
        </p:nvSpPr>
        <p:spPr>
          <a:xfrm>
            <a:off x="1647525" y="1308500"/>
            <a:ext cx="67896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D1E5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L’interprétabilité est un facteur majeur pour </a:t>
            </a:r>
            <a:r>
              <a:rPr b="1" lang="fr" sz="1800" u="sng">
                <a:solidFill>
                  <a:srgbClr val="A329DE"/>
                </a:solidFill>
                <a:latin typeface="Urbanist"/>
                <a:ea typeface="Urbanist"/>
                <a:cs typeface="Urbanist"/>
                <a:sym typeface="Urbanist"/>
              </a:rPr>
              <a:t>choisir</a:t>
            </a:r>
            <a:r>
              <a:rPr lang="fr" sz="1800">
                <a:solidFill>
                  <a:srgbClr val="0D1E5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 modèle.</a:t>
            </a:r>
            <a:endParaRPr sz="1800">
              <a:solidFill>
                <a:srgbClr val="0D1E5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D1E5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D1E5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D1E5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 l’ère du Big Data, le développement des modèles de Machine Learning sur de  </a:t>
            </a:r>
            <a:r>
              <a:rPr b="1" lang="fr" sz="1800" u="sng">
                <a:solidFill>
                  <a:srgbClr val="A329DE"/>
                </a:solidFill>
                <a:latin typeface="Urbanist"/>
                <a:ea typeface="Urbanist"/>
                <a:cs typeface="Urbanist"/>
                <a:sym typeface="Urbanist"/>
              </a:rPr>
              <a:t>grandes quantités</a:t>
            </a:r>
            <a:r>
              <a:rPr lang="fr" sz="1800">
                <a:solidFill>
                  <a:srgbClr val="282A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fr" sz="1800">
                <a:solidFill>
                  <a:srgbClr val="0D1E5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de données a permis d’améliorer fortement la  </a:t>
            </a:r>
            <a:r>
              <a:rPr b="1" lang="fr" sz="1800" u="sng">
                <a:solidFill>
                  <a:srgbClr val="A329DE"/>
                </a:solidFill>
                <a:latin typeface="Urbanist"/>
                <a:ea typeface="Urbanist"/>
                <a:cs typeface="Urbanist"/>
                <a:sym typeface="Urbanist"/>
              </a:rPr>
              <a:t>performance</a:t>
            </a:r>
            <a:r>
              <a:rPr lang="fr" sz="1800">
                <a:solidFill>
                  <a:srgbClr val="0D1E5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des </a:t>
            </a:r>
            <a:r>
              <a:rPr b="1" lang="fr" sz="1800" u="sng">
                <a:solidFill>
                  <a:srgbClr val="A329DE"/>
                </a:solidFill>
                <a:latin typeface="Urbanist"/>
                <a:ea typeface="Urbanist"/>
                <a:cs typeface="Urbanist"/>
                <a:sym typeface="Urbanist"/>
              </a:rPr>
              <a:t>prédictions</a:t>
            </a:r>
            <a:r>
              <a:rPr lang="fr" sz="1800">
                <a:solidFill>
                  <a:srgbClr val="0D1E5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  <a:endParaRPr sz="1800">
              <a:solidFill>
                <a:srgbClr val="0D1E5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D1E5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D1E5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D1E5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Améliorer l’interprétabilité des modèles est aujourd’hui </a:t>
            </a:r>
            <a:r>
              <a:rPr b="1" lang="fr" sz="1800" u="sng">
                <a:solidFill>
                  <a:srgbClr val="A329DE"/>
                </a:solidFill>
                <a:latin typeface="Urbanist"/>
                <a:ea typeface="Urbanist"/>
                <a:cs typeface="Urbanist"/>
                <a:sym typeface="Urbanist"/>
              </a:rPr>
              <a:t>essentiel</a:t>
            </a:r>
            <a:r>
              <a:rPr lang="fr" sz="1800">
                <a:solidFill>
                  <a:srgbClr val="282A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fr" sz="1800">
                <a:solidFill>
                  <a:srgbClr val="0D1E5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pour que ces modèles puissent être </a:t>
            </a:r>
            <a:r>
              <a:rPr b="1" lang="fr" sz="1800" u="sng">
                <a:solidFill>
                  <a:srgbClr val="A329DE"/>
                </a:solidFill>
                <a:latin typeface="Urbanist"/>
                <a:ea typeface="Urbanist"/>
                <a:cs typeface="Urbanist"/>
                <a:sym typeface="Urbanist"/>
              </a:rPr>
              <a:t>implémentés</a:t>
            </a:r>
            <a:r>
              <a:rPr lang="fr" sz="1800">
                <a:solidFill>
                  <a:srgbClr val="0D1E5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avec succès.</a:t>
            </a:r>
            <a:endParaRPr sz="1800">
              <a:solidFill>
                <a:srgbClr val="0D1E5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1E5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1E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83782">
            <a:off x="1077420" y="2329575"/>
            <a:ext cx="517675" cy="66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10280">
            <a:off x="1109920" y="1183575"/>
            <a:ext cx="452675" cy="66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86645">
            <a:off x="1077405" y="3590925"/>
            <a:ext cx="517675" cy="688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E3D4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625" y="384026"/>
            <a:ext cx="1342575" cy="108165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/>
          <p:nvPr/>
        </p:nvSpPr>
        <p:spPr>
          <a:xfrm>
            <a:off x="1728950" y="2091000"/>
            <a:ext cx="5425200" cy="728100"/>
          </a:xfrm>
          <a:prstGeom prst="rect">
            <a:avLst/>
          </a:prstGeom>
          <a:solidFill>
            <a:srgbClr val="26DBE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9"/>
          <p:cNvSpPr/>
          <p:nvPr/>
        </p:nvSpPr>
        <p:spPr>
          <a:xfrm>
            <a:off x="1784275" y="2033100"/>
            <a:ext cx="5425200" cy="728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9"/>
          <p:cNvSpPr txBox="1"/>
          <p:nvPr>
            <p:ph type="title"/>
          </p:nvPr>
        </p:nvSpPr>
        <p:spPr>
          <a:xfrm>
            <a:off x="1859400" y="1969500"/>
            <a:ext cx="5425200" cy="8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EXEMPLE</a:t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/>
          <p:nvPr>
            <p:ph type="title"/>
          </p:nvPr>
        </p:nvSpPr>
        <p:spPr>
          <a:xfrm>
            <a:off x="-87550" y="238562"/>
            <a:ext cx="28476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PREMIER EXEMPLE</a:t>
            </a:r>
            <a:endParaRPr/>
          </a:p>
        </p:txBody>
      </p:sp>
      <p:pic>
        <p:nvPicPr>
          <p:cNvPr id="211" name="Google Shape;211;p30"/>
          <p:cNvPicPr preferRelativeResize="0"/>
          <p:nvPr/>
        </p:nvPicPr>
        <p:blipFill rotWithShape="1">
          <a:blip r:embed="rId3">
            <a:alphaModFix/>
          </a:blip>
          <a:srcRect b="17078" l="0" r="61517" t="-1126"/>
          <a:stretch/>
        </p:blipFill>
        <p:spPr>
          <a:xfrm>
            <a:off x="2343525" y="996775"/>
            <a:ext cx="1688574" cy="237790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0"/>
          <p:cNvSpPr txBox="1"/>
          <p:nvPr/>
        </p:nvSpPr>
        <p:spPr>
          <a:xfrm>
            <a:off x="2601900" y="3470725"/>
            <a:ext cx="12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highlight>
                  <a:srgbClr val="F9CB5E"/>
                </a:highlight>
                <a:latin typeface="Urbanist"/>
                <a:ea typeface="Urbanist"/>
                <a:cs typeface="Urbanist"/>
                <a:sym typeface="Urbanist"/>
              </a:rPr>
              <a:t>WOLF</a:t>
            </a:r>
            <a:endParaRPr b="1">
              <a:highlight>
                <a:srgbClr val="F9CB5E"/>
              </a:highlight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213" name="Google Shape;213;p30"/>
          <p:cNvPicPr preferRelativeResize="0"/>
          <p:nvPr/>
        </p:nvPicPr>
        <p:blipFill rotWithShape="1">
          <a:blip r:embed="rId3">
            <a:alphaModFix/>
          </a:blip>
          <a:srcRect b="22857" l="60144" r="2319" t="0"/>
          <a:stretch/>
        </p:blipFill>
        <p:spPr>
          <a:xfrm>
            <a:off x="5152225" y="996775"/>
            <a:ext cx="1748849" cy="237790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0"/>
          <p:cNvSpPr txBox="1"/>
          <p:nvPr/>
        </p:nvSpPr>
        <p:spPr>
          <a:xfrm>
            <a:off x="5410588" y="3470725"/>
            <a:ext cx="12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highlight>
                  <a:srgbClr val="F9CB5E"/>
                </a:highlight>
                <a:latin typeface="Urbanist"/>
                <a:ea typeface="Urbanist"/>
                <a:cs typeface="Urbanist"/>
                <a:sym typeface="Urbanist"/>
              </a:rPr>
              <a:t>DOG</a:t>
            </a:r>
            <a:endParaRPr b="1">
              <a:highlight>
                <a:srgbClr val="F9CB5E"/>
              </a:highlight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15" name="Google Shape;215;p30"/>
          <p:cNvSpPr txBox="1"/>
          <p:nvPr>
            <p:ph type="title"/>
          </p:nvPr>
        </p:nvSpPr>
        <p:spPr>
          <a:xfrm>
            <a:off x="2343525" y="4123750"/>
            <a:ext cx="4693500" cy="761400"/>
          </a:xfrm>
          <a:prstGeom prst="rect">
            <a:avLst/>
          </a:prstGeom>
          <a:ln cap="flat" cmpd="sng" w="19050">
            <a:solidFill>
              <a:srgbClr val="26DB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/>
              <a:t>Le modèle de classification entraîné a une accuracy de 98%.</a:t>
            </a:r>
            <a:endParaRPr sz="2100"/>
          </a:p>
        </p:txBody>
      </p:sp>
      <p:pic>
        <p:nvPicPr>
          <p:cNvPr id="216" name="Google Shape;21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1074" y="4157338"/>
            <a:ext cx="799652" cy="69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/>
          <p:nvPr>
            <p:ph type="title"/>
          </p:nvPr>
        </p:nvSpPr>
        <p:spPr>
          <a:xfrm>
            <a:off x="-87550" y="238562"/>
            <a:ext cx="28476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PREMIER EXEMPLE</a:t>
            </a:r>
            <a:endParaRPr/>
          </a:p>
        </p:txBody>
      </p:sp>
      <p:pic>
        <p:nvPicPr>
          <p:cNvPr id="222" name="Google Shape;222;p31"/>
          <p:cNvPicPr preferRelativeResize="0"/>
          <p:nvPr/>
        </p:nvPicPr>
        <p:blipFill rotWithShape="1">
          <a:blip r:embed="rId3">
            <a:alphaModFix/>
          </a:blip>
          <a:srcRect b="0" l="0" r="79782" t="0"/>
          <a:stretch/>
        </p:blipFill>
        <p:spPr>
          <a:xfrm>
            <a:off x="669746" y="1261950"/>
            <a:ext cx="1604774" cy="220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1"/>
          <p:cNvPicPr preferRelativeResize="0"/>
          <p:nvPr/>
        </p:nvPicPr>
        <p:blipFill rotWithShape="1">
          <a:blip r:embed="rId3">
            <a:alphaModFix/>
          </a:blip>
          <a:srcRect b="0" l="56771" r="23636" t="0"/>
          <a:stretch/>
        </p:blipFill>
        <p:spPr>
          <a:xfrm>
            <a:off x="5104775" y="1261950"/>
            <a:ext cx="1555077" cy="220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1"/>
          <p:cNvSpPr/>
          <p:nvPr/>
        </p:nvSpPr>
        <p:spPr>
          <a:xfrm>
            <a:off x="669750" y="1261950"/>
            <a:ext cx="1604775" cy="2207700"/>
          </a:xfrm>
          <a:prstGeom prst="flowChartCollate">
            <a:avLst/>
          </a:prstGeom>
          <a:noFill/>
          <a:ln cap="flat" cmpd="sng" w="19050">
            <a:solidFill>
              <a:srgbClr val="26DB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1"/>
          <p:cNvSpPr/>
          <p:nvPr/>
        </p:nvSpPr>
        <p:spPr>
          <a:xfrm>
            <a:off x="5104775" y="1261950"/>
            <a:ext cx="1555075" cy="2207700"/>
          </a:xfrm>
          <a:prstGeom prst="flowChartCollate">
            <a:avLst/>
          </a:prstGeom>
          <a:noFill/>
          <a:ln cap="flat" cmpd="sng" w="19050">
            <a:solidFill>
              <a:srgbClr val="26DB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31"/>
          <p:cNvPicPr preferRelativeResize="0"/>
          <p:nvPr/>
        </p:nvPicPr>
        <p:blipFill rotWithShape="1">
          <a:blip r:embed="rId3">
            <a:alphaModFix/>
          </a:blip>
          <a:srcRect b="0" l="23011" r="56770" t="0"/>
          <a:stretch/>
        </p:blipFill>
        <p:spPr>
          <a:xfrm>
            <a:off x="2519373" y="1261950"/>
            <a:ext cx="1604774" cy="220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1"/>
          <p:cNvPicPr preferRelativeResize="0"/>
          <p:nvPr/>
        </p:nvPicPr>
        <p:blipFill rotWithShape="1">
          <a:blip r:embed="rId3">
            <a:alphaModFix/>
          </a:blip>
          <a:srcRect b="0" l="79782" r="0" t="0"/>
          <a:stretch/>
        </p:blipFill>
        <p:spPr>
          <a:xfrm>
            <a:off x="6939876" y="1261950"/>
            <a:ext cx="1604774" cy="220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E3D4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625" y="384026"/>
            <a:ext cx="1342575" cy="1081654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2"/>
          <p:cNvSpPr/>
          <p:nvPr/>
        </p:nvSpPr>
        <p:spPr>
          <a:xfrm>
            <a:off x="1728950" y="1954051"/>
            <a:ext cx="5425200" cy="1093500"/>
          </a:xfrm>
          <a:prstGeom prst="rect">
            <a:avLst/>
          </a:prstGeom>
          <a:solidFill>
            <a:srgbClr val="26DBE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2"/>
          <p:cNvSpPr/>
          <p:nvPr/>
        </p:nvSpPr>
        <p:spPr>
          <a:xfrm>
            <a:off x="1784275" y="1867099"/>
            <a:ext cx="5425200" cy="1093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2"/>
          <p:cNvSpPr txBox="1"/>
          <p:nvPr>
            <p:ph type="title"/>
          </p:nvPr>
        </p:nvSpPr>
        <p:spPr>
          <a:xfrm>
            <a:off x="1859400" y="1969500"/>
            <a:ext cx="5425200" cy="8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PAS TOUJOURS </a:t>
            </a:r>
            <a:r>
              <a:rPr b="1" lang="fr"/>
              <a:t>NÉCESSAIRE</a:t>
            </a:r>
            <a:r>
              <a:rPr b="1" lang="fr"/>
              <a:t> ?</a:t>
            </a:r>
            <a:endParaRPr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 txBox="1"/>
          <p:nvPr>
            <p:ph type="title"/>
          </p:nvPr>
        </p:nvSpPr>
        <p:spPr>
          <a:xfrm>
            <a:off x="-87550" y="238562"/>
            <a:ext cx="28476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PAS TOUJOURS NÉCESSAIRE?</a:t>
            </a:r>
            <a:endParaRPr/>
          </a:p>
        </p:txBody>
      </p:sp>
      <p:sp>
        <p:nvSpPr>
          <p:cNvPr id="241" name="Google Shape;241;p33"/>
          <p:cNvSpPr txBox="1"/>
          <p:nvPr/>
        </p:nvSpPr>
        <p:spPr>
          <a:xfrm>
            <a:off x="1897825" y="940825"/>
            <a:ext cx="62961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0D1E5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Lorsque le modèle n’a pas d’impact important.</a:t>
            </a:r>
            <a:br>
              <a:rPr lang="fr" sz="1800">
                <a:solidFill>
                  <a:srgbClr val="0D1E51"/>
                </a:solidFill>
                <a:latin typeface="Urbanist Medium"/>
                <a:ea typeface="Urbanist Medium"/>
                <a:cs typeface="Urbanist Medium"/>
                <a:sym typeface="Urbanist Medium"/>
              </a:rPr>
            </a:br>
            <a:r>
              <a:rPr lang="fr" sz="1800">
                <a:solidFill>
                  <a:srgbClr val="4529D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Exemple</a:t>
            </a:r>
            <a:r>
              <a:rPr lang="fr" sz="1800">
                <a:solidFill>
                  <a:srgbClr val="2B47A4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fr" sz="1800">
                <a:solidFill>
                  <a:srgbClr val="2A2A2A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: </a:t>
            </a:r>
            <a:r>
              <a:rPr lang="fr" sz="1800">
                <a:solidFill>
                  <a:srgbClr val="0D1E5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Modèle créé à titre de loisir</a:t>
            </a:r>
            <a:endParaRPr sz="1800">
              <a:solidFill>
                <a:srgbClr val="0D1E5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1E5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0D1E5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Lorsque le problème a déjà été suffisamment étudié pour qu’il y ait suffisamment d’expérience pratique avec le modèle. </a:t>
            </a:r>
            <a:br>
              <a:rPr lang="fr" sz="1800">
                <a:solidFill>
                  <a:srgbClr val="0D1E51"/>
                </a:solidFill>
                <a:latin typeface="Urbanist Medium"/>
                <a:ea typeface="Urbanist Medium"/>
                <a:cs typeface="Urbanist Medium"/>
                <a:sym typeface="Urbanist Medium"/>
              </a:rPr>
            </a:br>
            <a:r>
              <a:rPr lang="fr" sz="1800">
                <a:solidFill>
                  <a:srgbClr val="4529D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Exemple</a:t>
            </a:r>
            <a:r>
              <a:rPr lang="fr" sz="1800">
                <a:solidFill>
                  <a:srgbClr val="2B47A4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fr" sz="1800">
                <a:solidFill>
                  <a:srgbClr val="2A2A2A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:</a:t>
            </a:r>
            <a:r>
              <a:rPr lang="fr" sz="1800">
                <a:solidFill>
                  <a:srgbClr val="282A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fr" sz="1800">
                <a:solidFill>
                  <a:srgbClr val="0D1E5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Modèle de reconnaissance optique des caractères</a:t>
            </a:r>
            <a:endParaRPr sz="1800">
              <a:solidFill>
                <a:srgbClr val="0D1E5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1E5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0D1E5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Lorsque l’interprétabilité pourrait permettre à des personnes ou programmes de manipuler le système.</a:t>
            </a:r>
            <a:br>
              <a:rPr lang="fr" sz="1800">
                <a:solidFill>
                  <a:srgbClr val="0D1E51"/>
                </a:solidFill>
                <a:latin typeface="Urbanist Medium"/>
                <a:ea typeface="Urbanist Medium"/>
                <a:cs typeface="Urbanist Medium"/>
                <a:sym typeface="Urbanist Medium"/>
              </a:rPr>
            </a:br>
            <a:r>
              <a:rPr lang="fr" sz="1800">
                <a:solidFill>
                  <a:srgbClr val="4529D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Exemple</a:t>
            </a:r>
            <a:r>
              <a:rPr lang="fr" sz="1800">
                <a:solidFill>
                  <a:srgbClr val="2B47A4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fr" sz="1800">
                <a:solidFill>
                  <a:srgbClr val="21212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: </a:t>
            </a:r>
            <a:r>
              <a:rPr lang="fr" sz="1800">
                <a:solidFill>
                  <a:srgbClr val="0D1E5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Détection de fraude</a:t>
            </a:r>
            <a:endParaRPr sz="1800">
              <a:solidFill>
                <a:srgbClr val="0D1E5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1E5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2" name="Google Shape;2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59754">
            <a:off x="1227020" y="1084875"/>
            <a:ext cx="257175" cy="61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54412">
            <a:off x="1225532" y="2263625"/>
            <a:ext cx="452675" cy="628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10280">
            <a:off x="1225533" y="3608400"/>
            <a:ext cx="452675" cy="66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E3D4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625" y="384026"/>
            <a:ext cx="1342575" cy="108165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4"/>
          <p:cNvSpPr/>
          <p:nvPr/>
        </p:nvSpPr>
        <p:spPr>
          <a:xfrm>
            <a:off x="1728950" y="1954051"/>
            <a:ext cx="5425200" cy="1093500"/>
          </a:xfrm>
          <a:prstGeom prst="rect">
            <a:avLst/>
          </a:prstGeom>
          <a:solidFill>
            <a:srgbClr val="26DBE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4"/>
          <p:cNvSpPr/>
          <p:nvPr/>
        </p:nvSpPr>
        <p:spPr>
          <a:xfrm>
            <a:off x="1784275" y="1867099"/>
            <a:ext cx="5425200" cy="1093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4"/>
          <p:cNvSpPr txBox="1"/>
          <p:nvPr>
            <p:ph type="title"/>
          </p:nvPr>
        </p:nvSpPr>
        <p:spPr>
          <a:xfrm>
            <a:off x="1859400" y="1969500"/>
            <a:ext cx="5425200" cy="8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POURQUOI EST-CE IMPORTANT ?</a:t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 txBox="1"/>
          <p:nvPr>
            <p:ph type="title"/>
          </p:nvPr>
        </p:nvSpPr>
        <p:spPr>
          <a:xfrm>
            <a:off x="-87550" y="238562"/>
            <a:ext cx="28476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POURQUOI C’EST IMPORTANT ?</a:t>
            </a:r>
            <a:endParaRPr/>
          </a:p>
        </p:txBody>
      </p:sp>
      <p:pic>
        <p:nvPicPr>
          <p:cNvPr id="258" name="Google Shape;258;p35"/>
          <p:cNvPicPr preferRelativeResize="0"/>
          <p:nvPr/>
        </p:nvPicPr>
        <p:blipFill rotWithShape="1">
          <a:blip r:embed="rId3">
            <a:alphaModFix/>
          </a:blip>
          <a:srcRect b="5018" l="0" r="0" t="15948"/>
          <a:stretch/>
        </p:blipFill>
        <p:spPr>
          <a:xfrm>
            <a:off x="2040775" y="947725"/>
            <a:ext cx="5184900" cy="37992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flat" cmpd="sng" w="28575">
            <a:solidFill>
              <a:srgbClr val="4529DE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E3D4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625" y="384026"/>
            <a:ext cx="1342575" cy="108165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6"/>
          <p:cNvSpPr/>
          <p:nvPr/>
        </p:nvSpPr>
        <p:spPr>
          <a:xfrm>
            <a:off x="1728950" y="1954051"/>
            <a:ext cx="5425200" cy="1093500"/>
          </a:xfrm>
          <a:prstGeom prst="rect">
            <a:avLst/>
          </a:prstGeom>
          <a:solidFill>
            <a:srgbClr val="26DBE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6"/>
          <p:cNvSpPr/>
          <p:nvPr/>
        </p:nvSpPr>
        <p:spPr>
          <a:xfrm>
            <a:off x="1784275" y="1867099"/>
            <a:ext cx="5425200" cy="1093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6"/>
          <p:cNvSpPr txBox="1"/>
          <p:nvPr>
            <p:ph type="title"/>
          </p:nvPr>
        </p:nvSpPr>
        <p:spPr>
          <a:xfrm>
            <a:off x="1859400" y="1969500"/>
            <a:ext cx="5425200" cy="8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PERFORMANCE vs </a:t>
            </a:r>
            <a:r>
              <a:rPr b="1" lang="fr"/>
              <a:t>INTERPRÉTABILITÉ</a:t>
            </a:r>
            <a:endParaRPr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/>
          <p:nvPr/>
        </p:nvSpPr>
        <p:spPr>
          <a:xfrm>
            <a:off x="2428250" y="915925"/>
            <a:ext cx="4454400" cy="3549600"/>
          </a:xfrm>
          <a:prstGeom prst="rect">
            <a:avLst/>
          </a:prstGeom>
          <a:solidFill>
            <a:srgbClr val="E8ECFF"/>
          </a:solidFill>
          <a:ln cap="flat" cmpd="sng" w="9525">
            <a:solidFill>
              <a:srgbClr val="2B47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7"/>
          <p:cNvSpPr txBox="1"/>
          <p:nvPr>
            <p:ph type="title"/>
          </p:nvPr>
        </p:nvSpPr>
        <p:spPr>
          <a:xfrm>
            <a:off x="-87550" y="238550"/>
            <a:ext cx="29565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PERFORMANCE vs INTERPRÉTABILITÉ</a:t>
            </a:r>
            <a:endParaRPr/>
          </a:p>
        </p:txBody>
      </p:sp>
      <p:pic>
        <p:nvPicPr>
          <p:cNvPr id="273" name="Google Shape;273;p37"/>
          <p:cNvPicPr preferRelativeResize="0"/>
          <p:nvPr/>
        </p:nvPicPr>
        <p:blipFill rotWithShape="1">
          <a:blip r:embed="rId3">
            <a:alphaModFix/>
          </a:blip>
          <a:srcRect b="0" l="6402" r="0" t="0"/>
          <a:stretch/>
        </p:blipFill>
        <p:spPr>
          <a:xfrm>
            <a:off x="2708100" y="917250"/>
            <a:ext cx="4165175" cy="3545024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7"/>
          <p:cNvSpPr txBox="1"/>
          <p:nvPr/>
        </p:nvSpPr>
        <p:spPr>
          <a:xfrm rot="-5400000">
            <a:off x="2079950" y="2662675"/>
            <a:ext cx="1081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674EA7"/>
                </a:solidFill>
              </a:rPr>
              <a:t>complexité</a:t>
            </a:r>
            <a:endParaRPr sz="1300">
              <a:solidFill>
                <a:srgbClr val="674EA7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E3D4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2795" y="2978228"/>
            <a:ext cx="1621002" cy="122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1200" y="3162013"/>
            <a:ext cx="1421619" cy="95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9170" y="1511675"/>
            <a:ext cx="252000" cy="61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5670" y="1504750"/>
            <a:ext cx="452675" cy="62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91770" y="1484900"/>
            <a:ext cx="452675" cy="66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/>
        </p:nvSpPr>
        <p:spPr>
          <a:xfrm>
            <a:off x="1264150" y="2319300"/>
            <a:ext cx="1620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Rubik SemiBold"/>
                <a:ea typeface="Rubik SemiBold"/>
                <a:cs typeface="Rubik SemiBold"/>
                <a:sym typeface="Rubik SemiBold"/>
              </a:rPr>
              <a:t>ON VALIDE SA PRÉSENCE</a:t>
            </a:r>
            <a:endParaRPr sz="130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3761550" y="2354950"/>
            <a:ext cx="1620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Rubik SemiBold"/>
                <a:ea typeface="Rubik SemiBold"/>
                <a:cs typeface="Rubik SemiBold"/>
                <a:sym typeface="Rubik SemiBold"/>
              </a:rPr>
              <a:t>ON ACTIVE SA CAMÉRA</a:t>
            </a:r>
            <a:endParaRPr sz="130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6095725" y="2319300"/>
            <a:ext cx="1785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Rubik SemiBold"/>
                <a:ea typeface="Rubik SemiBold"/>
                <a:cs typeface="Rubik SemiBold"/>
                <a:sym typeface="Rubik SemiBold"/>
              </a:rPr>
              <a:t>ON RESPECTE LES RÈGLES DE COMMUNICATION</a:t>
            </a:r>
            <a:endParaRPr sz="130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grpSp>
        <p:nvGrpSpPr>
          <p:cNvPr id="113" name="Google Shape;113;p20"/>
          <p:cNvGrpSpPr/>
          <p:nvPr/>
        </p:nvGrpSpPr>
        <p:grpSpPr>
          <a:xfrm>
            <a:off x="2828941" y="283021"/>
            <a:ext cx="3194055" cy="892796"/>
            <a:chOff x="3538800" y="465575"/>
            <a:chExt cx="1988950" cy="615000"/>
          </a:xfrm>
        </p:grpSpPr>
        <p:sp>
          <p:nvSpPr>
            <p:cNvPr id="114" name="Google Shape;114;p20"/>
            <p:cNvSpPr/>
            <p:nvPr/>
          </p:nvSpPr>
          <p:spPr>
            <a:xfrm>
              <a:off x="3538800" y="541775"/>
              <a:ext cx="1914000" cy="538800"/>
            </a:xfrm>
            <a:prstGeom prst="rect">
              <a:avLst/>
            </a:prstGeom>
            <a:solidFill>
              <a:srgbClr val="26DBE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0"/>
            <p:cNvSpPr/>
            <p:nvPr/>
          </p:nvSpPr>
          <p:spPr>
            <a:xfrm>
              <a:off x="3613750" y="465575"/>
              <a:ext cx="1914000" cy="538800"/>
            </a:xfrm>
            <a:prstGeom prst="rect">
              <a:avLst/>
            </a:prstGeom>
            <a:solidFill>
              <a:srgbClr val="F5FA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" name="Google Shape;116;p20"/>
          <p:cNvSpPr txBox="1"/>
          <p:nvPr/>
        </p:nvSpPr>
        <p:spPr>
          <a:xfrm>
            <a:off x="2917850" y="215475"/>
            <a:ext cx="3194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>
                <a:latin typeface="Urbanist Black"/>
                <a:ea typeface="Urbanist Black"/>
                <a:cs typeface="Urbanist Black"/>
                <a:sym typeface="Urbanist Black"/>
              </a:rPr>
              <a:t>RÈGLES DE BIENSÉANCE</a:t>
            </a:r>
            <a:endParaRPr b="1" sz="2300"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14550" y="319625"/>
            <a:ext cx="1040115" cy="66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59450" y="2972750"/>
            <a:ext cx="1491450" cy="14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8"/>
          <p:cNvSpPr txBox="1"/>
          <p:nvPr>
            <p:ph type="title"/>
          </p:nvPr>
        </p:nvSpPr>
        <p:spPr>
          <a:xfrm>
            <a:off x="-87550" y="238550"/>
            <a:ext cx="29565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PERFORMANCE vs INTERPRÉTABILITÉ</a:t>
            </a:r>
            <a:endParaRPr/>
          </a:p>
        </p:txBody>
      </p:sp>
      <p:sp>
        <p:nvSpPr>
          <p:cNvPr id="280" name="Google Shape;280;p38"/>
          <p:cNvSpPr txBox="1"/>
          <p:nvPr/>
        </p:nvSpPr>
        <p:spPr>
          <a:xfrm>
            <a:off x="1334775" y="1678050"/>
            <a:ext cx="62961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rgbClr val="0D1E5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Dans certains domaines de </a:t>
            </a:r>
            <a:r>
              <a:rPr lang="fr" sz="1700">
                <a:solidFill>
                  <a:srgbClr val="4529D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l’industrie</a:t>
            </a:r>
            <a:r>
              <a:rPr lang="fr" sz="1700">
                <a:solidFill>
                  <a:srgbClr val="0D1E5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( finance, banque, assurance) : sacrifice en termes de performance.</a:t>
            </a:r>
            <a:endParaRPr sz="1700">
              <a:solidFill>
                <a:srgbClr val="0D1E5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D1E5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rgbClr val="0D1E5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Les Data Scientists doivent utiliser des modèles de Machine Learning plus </a:t>
            </a:r>
            <a:r>
              <a:rPr lang="fr" sz="1700">
                <a:solidFill>
                  <a:srgbClr val="4529D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traditionnels</a:t>
            </a:r>
            <a:r>
              <a:rPr lang="fr" sz="1700">
                <a:solidFill>
                  <a:srgbClr val="0D1E5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car expliquer le fonctionnement d’un modèle est très important pour l’entreprise afin de comprendre chaque décision qu’il prend.</a:t>
            </a:r>
            <a:endParaRPr sz="1700">
              <a:solidFill>
                <a:srgbClr val="0D1E5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281" name="Google Shape;281;p38"/>
          <p:cNvSpPr txBox="1"/>
          <p:nvPr>
            <p:ph idx="1" type="subTitle"/>
          </p:nvPr>
        </p:nvSpPr>
        <p:spPr>
          <a:xfrm>
            <a:off x="1334775" y="1022075"/>
            <a:ext cx="5650200" cy="447600"/>
          </a:xfrm>
          <a:prstGeom prst="rect">
            <a:avLst/>
          </a:prstGeom>
          <a:ln cap="flat" cmpd="sng" w="19050">
            <a:solidFill>
              <a:srgbClr val="26DB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CONCILIER PERFORMANCE ET INTERPRÉTABILITÉ</a:t>
            </a:r>
            <a:endParaRPr/>
          </a:p>
        </p:txBody>
      </p:sp>
      <p:pic>
        <p:nvPicPr>
          <p:cNvPr id="282" name="Google Shape;2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454048">
            <a:off x="6828368" y="802212"/>
            <a:ext cx="463032" cy="88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9"/>
          <p:cNvSpPr txBox="1"/>
          <p:nvPr>
            <p:ph type="title"/>
          </p:nvPr>
        </p:nvSpPr>
        <p:spPr>
          <a:xfrm>
            <a:off x="-87550" y="238550"/>
            <a:ext cx="29565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PERFORMANCE vs INTERPRÉTABILITÉ</a:t>
            </a:r>
            <a:endParaRPr/>
          </a:p>
        </p:txBody>
      </p:sp>
      <p:sp>
        <p:nvSpPr>
          <p:cNvPr id="288" name="Google Shape;288;p39"/>
          <p:cNvSpPr txBox="1"/>
          <p:nvPr/>
        </p:nvSpPr>
        <p:spPr>
          <a:xfrm>
            <a:off x="1256925" y="1647975"/>
            <a:ext cx="62961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rgbClr val="0D1E5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Le Data Scientist crée un modèle </a:t>
            </a:r>
            <a:r>
              <a:rPr lang="fr" sz="1700">
                <a:solidFill>
                  <a:srgbClr val="4529D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performant</a:t>
            </a:r>
            <a:r>
              <a:rPr lang="fr" sz="1700">
                <a:solidFill>
                  <a:srgbClr val="0D1E5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mais puisque de nombreuses </a:t>
            </a:r>
            <a:r>
              <a:rPr lang="fr" sz="1700">
                <a:solidFill>
                  <a:srgbClr val="4529D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décisions</a:t>
            </a:r>
            <a:r>
              <a:rPr lang="fr" sz="1700">
                <a:solidFill>
                  <a:srgbClr val="0D1E5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importantes pour l’entreprise seront prises grâce au modèle, ses collègues sont en droit de se demander comment lui faire </a:t>
            </a:r>
            <a:r>
              <a:rPr lang="fr" sz="1700">
                <a:solidFill>
                  <a:srgbClr val="4529D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confiance</a:t>
            </a:r>
            <a:r>
              <a:rPr lang="fr" sz="1700">
                <a:solidFill>
                  <a:srgbClr val="0D1E5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  <a:endParaRPr sz="1700">
              <a:solidFill>
                <a:srgbClr val="0D1E5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D1E5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rgbClr val="0D1E5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Dans chaque projet de Data Science, l’</a:t>
            </a:r>
            <a:r>
              <a:rPr lang="fr" sz="1700">
                <a:solidFill>
                  <a:srgbClr val="4529D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interprétabilité</a:t>
            </a:r>
            <a:r>
              <a:rPr lang="fr" sz="1700">
                <a:solidFill>
                  <a:srgbClr val="0D1E5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 modèles est une solution pour sortir de la dualité </a:t>
            </a:r>
            <a:r>
              <a:rPr lang="fr" sz="1700">
                <a:solidFill>
                  <a:srgbClr val="4529D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Performance</a:t>
            </a:r>
            <a:r>
              <a:rPr lang="fr" sz="1700">
                <a:solidFill>
                  <a:srgbClr val="0D1E5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vs </a:t>
            </a:r>
            <a:r>
              <a:rPr lang="fr" sz="1700">
                <a:solidFill>
                  <a:srgbClr val="4529D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Explicabilité</a:t>
            </a:r>
            <a:r>
              <a:rPr lang="fr" sz="1700">
                <a:solidFill>
                  <a:srgbClr val="0D1E5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  <a:endParaRPr sz="1700">
              <a:solidFill>
                <a:srgbClr val="0D1E5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D1E5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289" name="Google Shape;289;p39"/>
          <p:cNvSpPr txBox="1"/>
          <p:nvPr>
            <p:ph idx="1" type="subTitle"/>
          </p:nvPr>
        </p:nvSpPr>
        <p:spPr>
          <a:xfrm>
            <a:off x="1334775" y="1022075"/>
            <a:ext cx="5650200" cy="447600"/>
          </a:xfrm>
          <a:prstGeom prst="rect">
            <a:avLst/>
          </a:prstGeom>
          <a:ln cap="flat" cmpd="sng" w="19050">
            <a:solidFill>
              <a:srgbClr val="26DB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CONCILIER PERFORMANCE ET INTERPRÉTABILITÉ</a:t>
            </a:r>
            <a:endParaRPr/>
          </a:p>
        </p:txBody>
      </p:sp>
      <p:pic>
        <p:nvPicPr>
          <p:cNvPr id="290" name="Google Shape;29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454048">
            <a:off x="6828368" y="802212"/>
            <a:ext cx="463032" cy="88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0"/>
          <p:cNvSpPr txBox="1"/>
          <p:nvPr>
            <p:ph type="title"/>
          </p:nvPr>
        </p:nvSpPr>
        <p:spPr>
          <a:xfrm>
            <a:off x="-87550" y="238550"/>
            <a:ext cx="29565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PERFORMANCE vs INTERPRÉTABILITÉ</a:t>
            </a:r>
            <a:endParaRPr/>
          </a:p>
        </p:txBody>
      </p:sp>
      <p:sp>
        <p:nvSpPr>
          <p:cNvPr id="296" name="Google Shape;296;p40"/>
          <p:cNvSpPr txBox="1"/>
          <p:nvPr/>
        </p:nvSpPr>
        <p:spPr>
          <a:xfrm>
            <a:off x="1334775" y="1694400"/>
            <a:ext cx="62961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rgbClr val="0D1E5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Pouvoir </a:t>
            </a:r>
            <a:r>
              <a:rPr lang="fr" sz="1700">
                <a:solidFill>
                  <a:srgbClr val="4529D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expliquer</a:t>
            </a:r>
            <a:r>
              <a:rPr lang="fr" sz="1700">
                <a:solidFill>
                  <a:srgbClr val="0D1E5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 modèle et le </a:t>
            </a:r>
            <a:r>
              <a:rPr lang="fr" sz="1700">
                <a:solidFill>
                  <a:srgbClr val="4529D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vulgariser</a:t>
            </a:r>
            <a:r>
              <a:rPr lang="fr" sz="1700">
                <a:solidFill>
                  <a:srgbClr val="0D1E5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auprès des différentes équipes afin de recueillir leur adhésion en fait un des enjeux majeurs pour les Data Scientists. </a:t>
            </a:r>
            <a:endParaRPr sz="1700">
              <a:solidFill>
                <a:srgbClr val="0D1E5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D1E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D1E5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D1E5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297" name="Google Shape;297;p40"/>
          <p:cNvSpPr txBox="1"/>
          <p:nvPr>
            <p:ph idx="1" type="subTitle"/>
          </p:nvPr>
        </p:nvSpPr>
        <p:spPr>
          <a:xfrm>
            <a:off x="1334775" y="1022075"/>
            <a:ext cx="5650200" cy="447600"/>
          </a:xfrm>
          <a:prstGeom prst="rect">
            <a:avLst/>
          </a:prstGeom>
          <a:ln cap="flat" cmpd="sng" w="19050">
            <a:solidFill>
              <a:srgbClr val="26DB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CONCILIER PERFORMANCE ET INTERPRÉTABILITÉ</a:t>
            </a:r>
            <a:endParaRPr/>
          </a:p>
        </p:txBody>
      </p:sp>
      <p:pic>
        <p:nvPicPr>
          <p:cNvPr id="298" name="Google Shape;29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454048">
            <a:off x="6828368" y="802212"/>
            <a:ext cx="463032" cy="88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E3D4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625" y="384026"/>
            <a:ext cx="1342575" cy="1081654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1"/>
          <p:cNvSpPr/>
          <p:nvPr/>
        </p:nvSpPr>
        <p:spPr>
          <a:xfrm>
            <a:off x="1728950" y="1954051"/>
            <a:ext cx="5425200" cy="1093500"/>
          </a:xfrm>
          <a:prstGeom prst="rect">
            <a:avLst/>
          </a:prstGeom>
          <a:solidFill>
            <a:srgbClr val="26DBE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1"/>
          <p:cNvSpPr/>
          <p:nvPr/>
        </p:nvSpPr>
        <p:spPr>
          <a:xfrm>
            <a:off x="1784275" y="1867099"/>
            <a:ext cx="5425200" cy="1093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1"/>
          <p:cNvSpPr txBox="1"/>
          <p:nvPr>
            <p:ph type="title"/>
          </p:nvPr>
        </p:nvSpPr>
        <p:spPr>
          <a:xfrm>
            <a:off x="1859400" y="1969500"/>
            <a:ext cx="5425200" cy="8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LES TECHNIQUES </a:t>
            </a:r>
            <a:r>
              <a:rPr b="1" lang="fr"/>
              <a:t>D'INTERPRÉTATION</a:t>
            </a:r>
            <a:endParaRPr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2"/>
          <p:cNvSpPr txBox="1"/>
          <p:nvPr>
            <p:ph type="title"/>
          </p:nvPr>
        </p:nvSpPr>
        <p:spPr>
          <a:xfrm>
            <a:off x="-87550" y="238550"/>
            <a:ext cx="29565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TECHNIQUES D'INTERPRÉTATION</a:t>
            </a:r>
            <a:endParaRPr/>
          </a:p>
        </p:txBody>
      </p:sp>
      <p:sp>
        <p:nvSpPr>
          <p:cNvPr id="312" name="Google Shape;312;p42"/>
          <p:cNvSpPr txBox="1"/>
          <p:nvPr>
            <p:ph idx="1" type="subTitle"/>
          </p:nvPr>
        </p:nvSpPr>
        <p:spPr>
          <a:xfrm>
            <a:off x="1334775" y="1022075"/>
            <a:ext cx="2587200" cy="603000"/>
          </a:xfrm>
          <a:prstGeom prst="rect">
            <a:avLst/>
          </a:prstGeom>
          <a:ln cap="flat" cmpd="sng" w="19050">
            <a:solidFill>
              <a:srgbClr val="26DB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INTERPRÉTATION GLOBALE</a:t>
            </a:r>
            <a:endParaRPr/>
          </a:p>
        </p:txBody>
      </p:sp>
      <p:sp>
        <p:nvSpPr>
          <p:cNvPr id="313" name="Google Shape;313;p42"/>
          <p:cNvSpPr txBox="1"/>
          <p:nvPr>
            <p:ph idx="1" type="subTitle"/>
          </p:nvPr>
        </p:nvSpPr>
        <p:spPr>
          <a:xfrm>
            <a:off x="5235775" y="1022075"/>
            <a:ext cx="2587200" cy="603000"/>
          </a:xfrm>
          <a:prstGeom prst="rect">
            <a:avLst/>
          </a:prstGeom>
          <a:ln cap="flat" cmpd="sng" w="19050">
            <a:solidFill>
              <a:srgbClr val="26DB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INTERPRÉTATION LOCALE</a:t>
            </a:r>
            <a:endParaRPr/>
          </a:p>
        </p:txBody>
      </p:sp>
      <p:sp>
        <p:nvSpPr>
          <p:cNvPr id="314" name="Google Shape;314;p42"/>
          <p:cNvSpPr txBox="1"/>
          <p:nvPr>
            <p:ph idx="2" type="body"/>
          </p:nvPr>
        </p:nvSpPr>
        <p:spPr>
          <a:xfrm>
            <a:off x="1150600" y="1893975"/>
            <a:ext cx="2587200" cy="31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Urbanist SemiBold"/>
              <a:buChar char="-"/>
            </a:pPr>
            <a:r>
              <a:rPr lang="fr" sz="1250">
                <a:latin typeface="Urbanist SemiBold"/>
                <a:ea typeface="Urbanist SemiBold"/>
                <a:cs typeface="Urbanist SemiBold"/>
                <a:sym typeface="Urbanist SemiBold"/>
              </a:rPr>
              <a:t>Processus de décision.</a:t>
            </a:r>
            <a:endParaRPr sz="1250">
              <a:latin typeface="Urbanist SemiBold"/>
              <a:ea typeface="Urbanist SemiBold"/>
              <a:cs typeface="Urbanist SemiBold"/>
              <a:sym typeface="Urbanist SemiBold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Urbanist SemiBold"/>
              <a:buChar char="-"/>
            </a:pPr>
            <a:r>
              <a:rPr lang="fr" sz="1250">
                <a:latin typeface="Urbanist SemiBold"/>
                <a:ea typeface="Urbanist SemiBold"/>
                <a:cs typeface="Urbanist SemiBold"/>
                <a:sym typeface="Urbanist SemiBold"/>
              </a:rPr>
              <a:t>Influence de chaque variable sur les résultats du modèle.</a:t>
            </a:r>
            <a:endParaRPr sz="1250">
              <a:latin typeface="Urbanist SemiBold"/>
              <a:ea typeface="Urbanist SemiBold"/>
              <a:cs typeface="Urbanist SemiBold"/>
              <a:sym typeface="Urbanist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250">
                <a:highlight>
                  <a:srgbClr val="F9CB5E"/>
                </a:highlight>
                <a:latin typeface="Urbanist SemiBold"/>
                <a:ea typeface="Urbanist SemiBold"/>
                <a:cs typeface="Urbanist SemiBold"/>
                <a:sym typeface="Urbanist SemiBold"/>
              </a:rPr>
              <a:t>Exemple</a:t>
            </a:r>
            <a:r>
              <a:rPr lang="fr" sz="1250">
                <a:latin typeface="Urbanist SemiBold"/>
                <a:ea typeface="Urbanist SemiBold"/>
                <a:cs typeface="Urbanist SemiBold"/>
                <a:sym typeface="Urbanist SemiBold"/>
              </a:rPr>
              <a:t> : L’</a:t>
            </a:r>
            <a:r>
              <a:rPr b="1" lang="fr" sz="1250">
                <a:solidFill>
                  <a:srgbClr val="4529DE"/>
                </a:solidFill>
                <a:latin typeface="Urbanist"/>
                <a:ea typeface="Urbanist"/>
                <a:cs typeface="Urbanist"/>
                <a:sym typeface="Urbanist"/>
              </a:rPr>
              <a:t>interprétation</a:t>
            </a:r>
            <a:r>
              <a:rPr lang="fr" sz="1250">
                <a:solidFill>
                  <a:srgbClr val="4529DE"/>
                </a:solidFill>
                <a:latin typeface="Urbanist SemiBold"/>
                <a:ea typeface="Urbanist SemiBold"/>
                <a:cs typeface="Urbanist SemiBold"/>
                <a:sym typeface="Urbanist SemiBold"/>
              </a:rPr>
              <a:t> globale</a:t>
            </a:r>
            <a:r>
              <a:rPr lang="fr" sz="1250">
                <a:latin typeface="Urbanist SemiBold"/>
                <a:ea typeface="Urbanist SemiBold"/>
                <a:cs typeface="Urbanist SemiBold"/>
                <a:sym typeface="Urbanist SemiBold"/>
              </a:rPr>
              <a:t> permet à la banque de bien comprendre les critères, que le modèle utilise, pour estimer le risque de crédit. </a:t>
            </a:r>
            <a:endParaRPr sz="1250">
              <a:latin typeface="Urbanist SemiBold"/>
              <a:ea typeface="Urbanist SemiBold"/>
              <a:cs typeface="Urbanist SemiBold"/>
              <a:sym typeface="Urbanist SemiBold"/>
            </a:endParaRPr>
          </a:p>
        </p:txBody>
      </p:sp>
      <p:sp>
        <p:nvSpPr>
          <p:cNvPr id="315" name="Google Shape;315;p42"/>
          <p:cNvSpPr txBox="1"/>
          <p:nvPr>
            <p:ph idx="2" type="body"/>
          </p:nvPr>
        </p:nvSpPr>
        <p:spPr>
          <a:xfrm>
            <a:off x="5074075" y="1893975"/>
            <a:ext cx="2748900" cy="28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Urbanist SemiBold"/>
              <a:buChar char="-"/>
            </a:pPr>
            <a:r>
              <a:rPr lang="fr" sz="1250">
                <a:latin typeface="Urbanist SemiBold"/>
                <a:ea typeface="Urbanist SemiBold"/>
                <a:cs typeface="Urbanist SemiBold"/>
                <a:sym typeface="Urbanist SemiBold"/>
              </a:rPr>
              <a:t>Décrypter le comportement du modèle à l’échelle d’un individu ou groupe.</a:t>
            </a:r>
            <a:endParaRPr sz="1250">
              <a:latin typeface="Urbanist SemiBold"/>
              <a:ea typeface="Urbanist SemiBold"/>
              <a:cs typeface="Urbanist SemiBold"/>
              <a:sym typeface="Urbanist SemiBold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Urbanist SemiBold"/>
              <a:buChar char="-"/>
            </a:pPr>
            <a:r>
              <a:rPr lang="fr" sz="1250">
                <a:latin typeface="Urbanist SemiBold"/>
                <a:ea typeface="Urbanist SemiBold"/>
                <a:cs typeface="Urbanist SemiBold"/>
                <a:sym typeface="Urbanist SemiBold"/>
              </a:rPr>
              <a:t>Impact et contribution locale de chaque variable.</a:t>
            </a:r>
            <a:endParaRPr sz="1250">
              <a:latin typeface="Urbanist SemiBold"/>
              <a:ea typeface="Urbanist SemiBold"/>
              <a:cs typeface="Urbanist SemiBold"/>
              <a:sym typeface="Urbanist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250">
                <a:highlight>
                  <a:srgbClr val="F9CB5E"/>
                </a:highlight>
                <a:latin typeface="Urbanist SemiBold"/>
                <a:ea typeface="Urbanist SemiBold"/>
                <a:cs typeface="Urbanist SemiBold"/>
                <a:sym typeface="Urbanist SemiBold"/>
              </a:rPr>
              <a:t>Exemple</a:t>
            </a:r>
            <a:r>
              <a:rPr lang="fr" sz="1250">
                <a:latin typeface="Urbanist SemiBold"/>
                <a:ea typeface="Urbanist SemiBold"/>
                <a:cs typeface="Urbanist SemiBold"/>
                <a:sym typeface="Urbanist SemiBold"/>
              </a:rPr>
              <a:t> : Le banquier pourra expliquer à Estelle les points </a:t>
            </a:r>
            <a:r>
              <a:rPr b="1" lang="fr" sz="1250">
                <a:solidFill>
                  <a:srgbClr val="4529DE"/>
                </a:solidFill>
                <a:latin typeface="Urbanist"/>
                <a:ea typeface="Urbanist"/>
                <a:cs typeface="Urbanist"/>
                <a:sym typeface="Urbanist"/>
              </a:rPr>
              <a:t>forts</a:t>
            </a:r>
            <a:r>
              <a:rPr lang="fr" sz="1250">
                <a:latin typeface="Urbanist SemiBold"/>
                <a:ea typeface="Urbanist SemiBold"/>
                <a:cs typeface="Urbanist SemiBold"/>
                <a:sym typeface="Urbanist SemiBold"/>
              </a:rPr>
              <a:t> et points </a:t>
            </a:r>
            <a:r>
              <a:rPr b="1" lang="fr" sz="1250">
                <a:solidFill>
                  <a:srgbClr val="4529DE"/>
                </a:solidFill>
                <a:latin typeface="Urbanist"/>
                <a:ea typeface="Urbanist"/>
                <a:cs typeface="Urbanist"/>
                <a:sym typeface="Urbanist"/>
              </a:rPr>
              <a:t>faibles</a:t>
            </a:r>
            <a:r>
              <a:rPr lang="fr" sz="1250">
                <a:latin typeface="Urbanist SemiBold"/>
                <a:ea typeface="Urbanist SemiBold"/>
                <a:cs typeface="Urbanist SemiBold"/>
                <a:sym typeface="Urbanist SemiBold"/>
              </a:rPr>
              <a:t> de son dossier. </a:t>
            </a:r>
            <a:endParaRPr sz="1250">
              <a:latin typeface="Urbanist SemiBold"/>
              <a:ea typeface="Urbanist SemiBold"/>
              <a:cs typeface="Urbanist SemiBold"/>
              <a:sym typeface="Urbanist Semi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E3D4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625" y="384026"/>
            <a:ext cx="1342575" cy="1081654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3"/>
          <p:cNvSpPr/>
          <p:nvPr/>
        </p:nvSpPr>
        <p:spPr>
          <a:xfrm>
            <a:off x="1728950" y="2091000"/>
            <a:ext cx="5425200" cy="728100"/>
          </a:xfrm>
          <a:prstGeom prst="rect">
            <a:avLst/>
          </a:prstGeom>
          <a:solidFill>
            <a:srgbClr val="26DBE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3"/>
          <p:cNvSpPr/>
          <p:nvPr/>
        </p:nvSpPr>
        <p:spPr>
          <a:xfrm>
            <a:off x="1784275" y="2033100"/>
            <a:ext cx="5425200" cy="728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3"/>
          <p:cNvSpPr txBox="1"/>
          <p:nvPr>
            <p:ph type="title"/>
          </p:nvPr>
        </p:nvSpPr>
        <p:spPr>
          <a:xfrm>
            <a:off x="1859400" y="1969500"/>
            <a:ext cx="5425200" cy="8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SKATER</a:t>
            </a:r>
            <a:endParaRPr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4"/>
          <p:cNvSpPr txBox="1"/>
          <p:nvPr>
            <p:ph type="title"/>
          </p:nvPr>
        </p:nvSpPr>
        <p:spPr>
          <a:xfrm>
            <a:off x="-87550" y="238562"/>
            <a:ext cx="28476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SKATER</a:t>
            </a:r>
            <a:endParaRPr/>
          </a:p>
        </p:txBody>
      </p:sp>
      <p:sp>
        <p:nvSpPr>
          <p:cNvPr id="329" name="Google Shape;329;p44"/>
          <p:cNvSpPr txBox="1"/>
          <p:nvPr>
            <p:ph idx="1" type="subTitle"/>
          </p:nvPr>
        </p:nvSpPr>
        <p:spPr>
          <a:xfrm>
            <a:off x="1022550" y="852025"/>
            <a:ext cx="28476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Interprétation globale</a:t>
            </a:r>
            <a:endParaRPr/>
          </a:p>
        </p:txBody>
      </p:sp>
      <p:sp>
        <p:nvSpPr>
          <p:cNvPr id="330" name="Google Shape;330;p44"/>
          <p:cNvSpPr txBox="1"/>
          <p:nvPr>
            <p:ph idx="2" type="body"/>
          </p:nvPr>
        </p:nvSpPr>
        <p:spPr>
          <a:xfrm>
            <a:off x="1037400" y="1415425"/>
            <a:ext cx="7076100" cy="13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Char char="-"/>
            </a:pPr>
            <a:r>
              <a:rPr b="1" lang="fr">
                <a:solidFill>
                  <a:srgbClr val="4529DE"/>
                </a:solidFill>
                <a:highlight>
                  <a:srgbClr val="F9CB5E"/>
                </a:highlight>
              </a:rPr>
              <a:t>Feature importance</a:t>
            </a:r>
            <a:r>
              <a:rPr b="1" lang="fr"/>
              <a:t> </a:t>
            </a:r>
            <a:r>
              <a:rPr lang="fr"/>
              <a:t>: On mesure le </a:t>
            </a:r>
            <a:r>
              <a:rPr lang="fr" u="sng"/>
              <a:t>changement des valeurs prédites</a:t>
            </a:r>
            <a:r>
              <a:rPr lang="fr"/>
              <a:t> conditionnellement aux perturbations d’une variable. Plus les prédictions varient, plus la variable est importante.</a:t>
            </a:r>
            <a:br>
              <a:rPr lang="fr"/>
            </a:br>
            <a:endParaRPr/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Char char="-"/>
            </a:pPr>
            <a:r>
              <a:rPr b="1" lang="fr">
                <a:solidFill>
                  <a:srgbClr val="A329DE"/>
                </a:solidFill>
                <a:highlight>
                  <a:srgbClr val="F9CB5E"/>
                </a:highlight>
              </a:rPr>
              <a:t>Graphique de dépendance partielle</a:t>
            </a:r>
            <a:r>
              <a:rPr lang="fr"/>
              <a:t> : On perturbe les valeurs d’une variable et on observe comment évoluent les prédictions toutes choses égales par ailleurs.</a:t>
            </a:r>
            <a:endParaRPr/>
          </a:p>
        </p:txBody>
      </p:sp>
      <p:sp>
        <p:nvSpPr>
          <p:cNvPr id="331" name="Google Shape;331;p44"/>
          <p:cNvSpPr txBox="1"/>
          <p:nvPr>
            <p:ph idx="3" type="body"/>
          </p:nvPr>
        </p:nvSpPr>
        <p:spPr>
          <a:xfrm>
            <a:off x="1045350" y="3488625"/>
            <a:ext cx="7076100" cy="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Après avoir entraîné un modèle </a:t>
            </a:r>
            <a:r>
              <a:rPr lang="fr" u="sng">
                <a:solidFill>
                  <a:srgbClr val="A329DE"/>
                </a:solidFill>
                <a:highlight>
                  <a:srgbClr val="F9CB5E"/>
                </a:highlight>
              </a:rPr>
              <a:t>complexe</a:t>
            </a:r>
            <a:r>
              <a:rPr lang="fr"/>
              <a:t>, on entraîne un modèle </a:t>
            </a:r>
            <a:r>
              <a:rPr lang="fr" u="sng">
                <a:solidFill>
                  <a:srgbClr val="A329DE"/>
                </a:solidFill>
                <a:highlight>
                  <a:srgbClr val="F9CB5E"/>
                </a:highlight>
              </a:rPr>
              <a:t>simple</a:t>
            </a:r>
            <a:r>
              <a:rPr lang="fr"/>
              <a:t> sur les données d’entraînement et les valeurs prédites par le modèle complexe. On peut alors interpréter le </a:t>
            </a:r>
            <a:r>
              <a:rPr lang="fr">
                <a:solidFill>
                  <a:srgbClr val="4529DE"/>
                </a:solidFill>
                <a:highlight>
                  <a:srgbClr val="F9CB5E"/>
                </a:highlight>
              </a:rPr>
              <a:t>comportement du modèle complexe</a:t>
            </a:r>
            <a:r>
              <a:rPr lang="fr"/>
              <a:t> et ainsi comprendre comment </a:t>
            </a:r>
            <a:r>
              <a:rPr lang="fr">
                <a:solidFill>
                  <a:srgbClr val="4529DE"/>
                </a:solidFill>
                <a:highlight>
                  <a:srgbClr val="F9CB5E"/>
                </a:highlight>
              </a:rPr>
              <a:t>ont contribué les variables à la prédiction du modèle</a:t>
            </a:r>
            <a:r>
              <a:rPr lang="fr"/>
              <a:t>. </a:t>
            </a:r>
            <a:endParaRPr/>
          </a:p>
        </p:txBody>
      </p:sp>
      <p:sp>
        <p:nvSpPr>
          <p:cNvPr id="332" name="Google Shape;332;p44"/>
          <p:cNvSpPr txBox="1"/>
          <p:nvPr>
            <p:ph idx="4" type="subTitle"/>
          </p:nvPr>
        </p:nvSpPr>
        <p:spPr>
          <a:xfrm>
            <a:off x="1029975" y="2925225"/>
            <a:ext cx="28476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Surrogate Models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E3D4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625" y="384026"/>
            <a:ext cx="1342575" cy="1081654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5"/>
          <p:cNvSpPr/>
          <p:nvPr/>
        </p:nvSpPr>
        <p:spPr>
          <a:xfrm>
            <a:off x="1728950" y="2091000"/>
            <a:ext cx="5425200" cy="728100"/>
          </a:xfrm>
          <a:prstGeom prst="rect">
            <a:avLst/>
          </a:prstGeom>
          <a:solidFill>
            <a:srgbClr val="26DBE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5"/>
          <p:cNvSpPr/>
          <p:nvPr/>
        </p:nvSpPr>
        <p:spPr>
          <a:xfrm>
            <a:off x="1784275" y="2033100"/>
            <a:ext cx="5425200" cy="728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5"/>
          <p:cNvSpPr txBox="1"/>
          <p:nvPr>
            <p:ph type="title"/>
          </p:nvPr>
        </p:nvSpPr>
        <p:spPr>
          <a:xfrm>
            <a:off x="1859400" y="1969500"/>
            <a:ext cx="5425200" cy="8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LIME</a:t>
            </a:r>
            <a:endParaRPr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6"/>
          <p:cNvSpPr txBox="1"/>
          <p:nvPr>
            <p:ph type="title"/>
          </p:nvPr>
        </p:nvSpPr>
        <p:spPr>
          <a:xfrm>
            <a:off x="-87550" y="238562"/>
            <a:ext cx="28476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LIME</a:t>
            </a:r>
            <a:endParaRPr/>
          </a:p>
        </p:txBody>
      </p:sp>
      <p:sp>
        <p:nvSpPr>
          <p:cNvPr id="346" name="Google Shape;346;p46"/>
          <p:cNvSpPr txBox="1"/>
          <p:nvPr>
            <p:ph idx="1" type="subTitle"/>
          </p:nvPr>
        </p:nvSpPr>
        <p:spPr>
          <a:xfrm>
            <a:off x="1022550" y="852025"/>
            <a:ext cx="37446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Technique d’interprétation locale</a:t>
            </a:r>
            <a:endParaRPr/>
          </a:p>
        </p:txBody>
      </p:sp>
      <p:sp>
        <p:nvSpPr>
          <p:cNvPr id="347" name="Google Shape;347;p46"/>
          <p:cNvSpPr txBox="1"/>
          <p:nvPr>
            <p:ph idx="2" type="body"/>
          </p:nvPr>
        </p:nvSpPr>
        <p:spPr>
          <a:xfrm>
            <a:off x="1037400" y="1415425"/>
            <a:ext cx="7076100" cy="7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Char char="-"/>
            </a:pPr>
            <a:r>
              <a:rPr lang="fr"/>
              <a:t>On cherche à connaître le rôle de chacune de nos variables dans la prédiction pour </a:t>
            </a:r>
            <a:r>
              <a:rPr lang="fr">
                <a:solidFill>
                  <a:srgbClr val="4529DE"/>
                </a:solidFill>
                <a:highlight>
                  <a:srgbClr val="F9CB5E"/>
                </a:highlight>
              </a:rPr>
              <a:t>un individu</a:t>
            </a:r>
            <a:r>
              <a:rPr lang="fr"/>
              <a:t>.</a:t>
            </a:r>
            <a:endParaRPr/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Char char="-"/>
            </a:pPr>
            <a:r>
              <a:rPr lang="fr"/>
              <a:t>Entraînement d’un modèle “</a:t>
            </a:r>
            <a:r>
              <a:rPr lang="fr">
                <a:solidFill>
                  <a:srgbClr val="4529DE"/>
                </a:solidFill>
                <a:highlight>
                  <a:srgbClr val="F9CB5E"/>
                </a:highlight>
              </a:rPr>
              <a:t>surrogate</a:t>
            </a:r>
            <a:r>
              <a:rPr lang="fr"/>
              <a:t>” qui permet d’approximer les prédictions du modèle plus complexe.</a:t>
            </a:r>
            <a:endParaRPr/>
          </a:p>
        </p:txBody>
      </p:sp>
      <p:sp>
        <p:nvSpPr>
          <p:cNvPr id="348" name="Google Shape;348;p46"/>
          <p:cNvSpPr txBox="1"/>
          <p:nvPr>
            <p:ph idx="3" type="body"/>
          </p:nvPr>
        </p:nvSpPr>
        <p:spPr>
          <a:xfrm>
            <a:off x="1045350" y="2879025"/>
            <a:ext cx="7076100" cy="18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AutoNum type="arabicParenR"/>
            </a:pPr>
            <a:r>
              <a:rPr lang="fr"/>
              <a:t>On identifie le </a:t>
            </a:r>
            <a:r>
              <a:rPr lang="fr">
                <a:solidFill>
                  <a:srgbClr val="A329DE"/>
                </a:solidFill>
                <a:highlight>
                  <a:srgbClr val="F9CB5E"/>
                </a:highlight>
              </a:rPr>
              <a:t>point d’intérêt</a:t>
            </a:r>
            <a:r>
              <a:rPr lang="fr"/>
              <a:t>.</a:t>
            </a:r>
            <a:endParaRPr/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AutoNum type="arabicParenR"/>
            </a:pPr>
            <a:r>
              <a:rPr lang="fr"/>
              <a:t>On génère de nouveaux points aux alentours de notre point d’intérêt de façon aléatoire. </a:t>
            </a:r>
            <a:endParaRPr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AutoNum type="alphaLcParenR"/>
            </a:pPr>
            <a:r>
              <a:rPr lang="fr"/>
              <a:t>L’idée est de </a:t>
            </a:r>
            <a:r>
              <a:rPr lang="fr">
                <a:solidFill>
                  <a:srgbClr val="A329DE"/>
                </a:solidFill>
                <a:highlight>
                  <a:srgbClr val="F9CB5E"/>
                </a:highlight>
              </a:rPr>
              <a:t>perturber</a:t>
            </a:r>
            <a:r>
              <a:rPr lang="fr"/>
              <a:t> notre point d’intérêt pour en créer de nouveaux.</a:t>
            </a:r>
            <a:endParaRPr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AutoNum type="alphaLcParenR"/>
            </a:pPr>
            <a:r>
              <a:rPr lang="fr"/>
              <a:t>On prédit sur ces points la target avec le </a:t>
            </a:r>
            <a:r>
              <a:rPr lang="fr">
                <a:solidFill>
                  <a:srgbClr val="A329DE"/>
                </a:solidFill>
                <a:highlight>
                  <a:srgbClr val="F9CB5E"/>
                </a:highlight>
              </a:rPr>
              <a:t>modèle complexe</a:t>
            </a:r>
            <a:r>
              <a:rPr lang="fr"/>
              <a:t>.</a:t>
            </a:r>
            <a:endParaRPr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AutoNum type="alphaLcParenR"/>
            </a:pPr>
            <a:r>
              <a:rPr lang="fr"/>
              <a:t>On dispose alors d’un </a:t>
            </a:r>
            <a:r>
              <a:rPr lang="fr">
                <a:solidFill>
                  <a:srgbClr val="A329DE"/>
                </a:solidFill>
                <a:highlight>
                  <a:srgbClr val="F9CB5E"/>
                </a:highlight>
              </a:rPr>
              <a:t>nouveau dataset</a:t>
            </a:r>
            <a:r>
              <a:rPr lang="fr"/>
              <a:t> avec des labels.</a:t>
            </a:r>
            <a:endParaRPr/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AutoNum type="arabicParenR"/>
            </a:pPr>
            <a:r>
              <a:rPr lang="fr"/>
              <a:t>On entraîne alors un modèle linéaire simple sur ces données. Durant cette étape, les points sont pondérés selon leur proximité avec notre point d'intérêt. </a:t>
            </a:r>
            <a:r>
              <a:rPr lang="fr">
                <a:solidFill>
                  <a:srgbClr val="A329DE"/>
                </a:solidFill>
                <a:highlight>
                  <a:srgbClr val="F9CB5E"/>
                </a:highlight>
              </a:rPr>
              <a:t>Plus ils sont proches, plus ils sont importants.</a:t>
            </a:r>
            <a:endParaRPr>
              <a:solidFill>
                <a:srgbClr val="A329DE"/>
              </a:solidFill>
              <a:highlight>
                <a:srgbClr val="F9CB5E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6"/>
          <p:cNvSpPr txBox="1"/>
          <p:nvPr>
            <p:ph idx="4" type="subTitle"/>
          </p:nvPr>
        </p:nvSpPr>
        <p:spPr>
          <a:xfrm>
            <a:off x="1029975" y="2315625"/>
            <a:ext cx="13728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Les étapes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7"/>
          <p:cNvSpPr txBox="1"/>
          <p:nvPr>
            <p:ph type="title"/>
          </p:nvPr>
        </p:nvSpPr>
        <p:spPr>
          <a:xfrm>
            <a:off x="-87550" y="238562"/>
            <a:ext cx="28476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LIME</a:t>
            </a:r>
            <a:endParaRPr/>
          </a:p>
        </p:txBody>
      </p:sp>
      <p:pic>
        <p:nvPicPr>
          <p:cNvPr id="355" name="Google Shape;35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61012"/>
            <a:ext cx="4678825" cy="2312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7901" y="1261000"/>
            <a:ext cx="4566098" cy="23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E3D4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/>
        </p:nvSpPr>
        <p:spPr>
          <a:xfrm>
            <a:off x="3335961" y="2201875"/>
            <a:ext cx="35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latin typeface="Urbanist Black"/>
                <a:ea typeface="Urbanist Black"/>
                <a:cs typeface="Urbanist Black"/>
                <a:sym typeface="Urbanist Black"/>
              </a:rPr>
              <a:t>1  </a:t>
            </a:r>
            <a:endParaRPr sz="1900">
              <a:latin typeface="Urbanist Black"/>
              <a:ea typeface="Urbanist Black"/>
              <a:cs typeface="Urbanist Black"/>
              <a:sym typeface="Urbanist Black"/>
            </a:endParaRPr>
          </a:p>
        </p:txBody>
      </p:sp>
      <p:sp>
        <p:nvSpPr>
          <p:cNvPr id="124" name="Google Shape;124;p21"/>
          <p:cNvSpPr/>
          <p:nvPr/>
        </p:nvSpPr>
        <p:spPr>
          <a:xfrm>
            <a:off x="3300925" y="2355521"/>
            <a:ext cx="306000" cy="255600"/>
          </a:xfrm>
          <a:prstGeom prst="rect">
            <a:avLst/>
          </a:prstGeom>
          <a:solidFill>
            <a:srgbClr val="26DBE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25" name="Google Shape;125;p21"/>
          <p:cNvSpPr/>
          <p:nvPr/>
        </p:nvSpPr>
        <p:spPr>
          <a:xfrm>
            <a:off x="3361678" y="2301225"/>
            <a:ext cx="306000" cy="255600"/>
          </a:xfrm>
          <a:prstGeom prst="rect">
            <a:avLst/>
          </a:prstGeom>
          <a:solidFill>
            <a:srgbClr val="F5FA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26" name="Google Shape;126;p21"/>
          <p:cNvSpPr/>
          <p:nvPr/>
        </p:nvSpPr>
        <p:spPr>
          <a:xfrm>
            <a:off x="3538800" y="553320"/>
            <a:ext cx="2168400" cy="620400"/>
          </a:xfrm>
          <a:prstGeom prst="rect">
            <a:avLst/>
          </a:prstGeom>
          <a:solidFill>
            <a:srgbClr val="26DBE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1"/>
          <p:cNvSpPr/>
          <p:nvPr/>
        </p:nvSpPr>
        <p:spPr>
          <a:xfrm>
            <a:off x="3623710" y="465575"/>
            <a:ext cx="2168400" cy="620400"/>
          </a:xfrm>
          <a:prstGeom prst="rect">
            <a:avLst/>
          </a:prstGeom>
          <a:solidFill>
            <a:srgbClr val="F5FA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1"/>
          <p:cNvSpPr txBox="1"/>
          <p:nvPr/>
        </p:nvSpPr>
        <p:spPr>
          <a:xfrm>
            <a:off x="3700406" y="506369"/>
            <a:ext cx="2168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>
                <a:latin typeface="Urbanist Black"/>
                <a:ea typeface="Urbanist Black"/>
                <a:cs typeface="Urbanist Black"/>
                <a:sym typeface="Urbanist Black"/>
              </a:rPr>
              <a:t>SOMMAIRE</a:t>
            </a:r>
            <a:endParaRPr sz="2300">
              <a:latin typeface="Urbanist Black"/>
              <a:ea typeface="Urbanist Black"/>
              <a:cs typeface="Urbanist Black"/>
              <a:sym typeface="Urbanist Black"/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3690200" y="2138556"/>
            <a:ext cx="28134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50">
                <a:latin typeface="Urbanist"/>
                <a:ea typeface="Urbanist"/>
                <a:cs typeface="Urbanist"/>
                <a:sym typeface="Urbanist"/>
              </a:rPr>
              <a:t>Définition de la notion d’interprétabilité</a:t>
            </a:r>
            <a:endParaRPr b="1" sz="1550"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3690200" y="2904400"/>
            <a:ext cx="30843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50">
                <a:latin typeface="Urbanist"/>
                <a:ea typeface="Urbanist"/>
                <a:cs typeface="Urbanist"/>
                <a:sym typeface="Urbanist"/>
              </a:rPr>
              <a:t>Cas pratique et présentation des méthodes d’interprétation</a:t>
            </a:r>
            <a:endParaRPr b="1" sz="1550"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31" name="Google Shape;131;p21"/>
          <p:cNvSpPr txBox="1"/>
          <p:nvPr/>
        </p:nvSpPr>
        <p:spPr>
          <a:xfrm>
            <a:off x="3353473" y="2953750"/>
            <a:ext cx="35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latin typeface="Urbanist Black"/>
                <a:ea typeface="Urbanist Black"/>
                <a:cs typeface="Urbanist Black"/>
                <a:sym typeface="Urbanist Black"/>
              </a:rPr>
              <a:t>1  </a:t>
            </a:r>
            <a:endParaRPr sz="1900">
              <a:latin typeface="Urbanist Black"/>
              <a:ea typeface="Urbanist Black"/>
              <a:cs typeface="Urbanist Black"/>
              <a:sym typeface="Urbanist Black"/>
            </a:endParaRPr>
          </a:p>
        </p:txBody>
      </p:sp>
      <p:sp>
        <p:nvSpPr>
          <p:cNvPr id="132" name="Google Shape;132;p21"/>
          <p:cNvSpPr/>
          <p:nvPr/>
        </p:nvSpPr>
        <p:spPr>
          <a:xfrm>
            <a:off x="3318438" y="3107396"/>
            <a:ext cx="306000" cy="255600"/>
          </a:xfrm>
          <a:prstGeom prst="rect">
            <a:avLst/>
          </a:prstGeom>
          <a:solidFill>
            <a:srgbClr val="26DBE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33" name="Google Shape;133;p21"/>
          <p:cNvSpPr/>
          <p:nvPr/>
        </p:nvSpPr>
        <p:spPr>
          <a:xfrm>
            <a:off x="3379191" y="3053100"/>
            <a:ext cx="306000" cy="255600"/>
          </a:xfrm>
          <a:prstGeom prst="rect">
            <a:avLst/>
          </a:prstGeom>
          <a:solidFill>
            <a:srgbClr val="F5FA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34" name="Google Shape;134;p21"/>
          <p:cNvSpPr txBox="1"/>
          <p:nvPr/>
        </p:nvSpPr>
        <p:spPr>
          <a:xfrm>
            <a:off x="3379200" y="2228925"/>
            <a:ext cx="306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latin typeface="Urbanist ExtraBold"/>
                <a:ea typeface="Urbanist ExtraBold"/>
                <a:cs typeface="Urbanist ExtraBold"/>
                <a:sym typeface="Urbanist ExtraBold"/>
              </a:rPr>
              <a:t>1</a:t>
            </a:r>
            <a:endParaRPr sz="1500">
              <a:latin typeface="Urbanist ExtraBold"/>
              <a:ea typeface="Urbanist ExtraBold"/>
              <a:cs typeface="Urbanist ExtraBold"/>
              <a:sym typeface="Urbanist ExtraBold"/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3379200" y="2973150"/>
            <a:ext cx="306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latin typeface="Urbanist ExtraBold"/>
                <a:ea typeface="Urbanist ExtraBold"/>
                <a:cs typeface="Urbanist ExtraBold"/>
                <a:sym typeface="Urbanist ExtraBold"/>
              </a:rPr>
              <a:t>2</a:t>
            </a:r>
            <a:endParaRPr sz="1500">
              <a:latin typeface="Urbanist ExtraBold"/>
              <a:ea typeface="Urbanist ExtraBold"/>
              <a:cs typeface="Urbanist ExtraBold"/>
              <a:sym typeface="Urbanist ExtraBold"/>
            </a:endParaRPr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595" y="2214755"/>
            <a:ext cx="1029200" cy="12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770" y="349775"/>
            <a:ext cx="778798" cy="57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E3D4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625" y="384026"/>
            <a:ext cx="1342575" cy="1081654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8"/>
          <p:cNvSpPr/>
          <p:nvPr/>
        </p:nvSpPr>
        <p:spPr>
          <a:xfrm>
            <a:off x="1728950" y="2091000"/>
            <a:ext cx="5425200" cy="728100"/>
          </a:xfrm>
          <a:prstGeom prst="rect">
            <a:avLst/>
          </a:prstGeom>
          <a:solidFill>
            <a:srgbClr val="26DBE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8"/>
          <p:cNvSpPr/>
          <p:nvPr/>
        </p:nvSpPr>
        <p:spPr>
          <a:xfrm>
            <a:off x="1784275" y="2033100"/>
            <a:ext cx="5425200" cy="728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8"/>
          <p:cNvSpPr txBox="1"/>
          <p:nvPr>
            <p:ph type="title"/>
          </p:nvPr>
        </p:nvSpPr>
        <p:spPr>
          <a:xfrm>
            <a:off x="1859400" y="1969500"/>
            <a:ext cx="5425200" cy="8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SHAP</a:t>
            </a:r>
            <a:endParaRPr b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/>
          <p:nvPr>
            <p:ph type="title"/>
          </p:nvPr>
        </p:nvSpPr>
        <p:spPr>
          <a:xfrm>
            <a:off x="-87550" y="238550"/>
            <a:ext cx="29565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SHAP</a:t>
            </a:r>
            <a:endParaRPr/>
          </a:p>
        </p:txBody>
      </p:sp>
      <p:sp>
        <p:nvSpPr>
          <p:cNvPr id="370" name="Google Shape;370;p49"/>
          <p:cNvSpPr txBox="1"/>
          <p:nvPr>
            <p:ph idx="2" type="body"/>
          </p:nvPr>
        </p:nvSpPr>
        <p:spPr>
          <a:xfrm>
            <a:off x="1109650" y="1474700"/>
            <a:ext cx="5954100" cy="3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Urbanist SemiBold"/>
              <a:buChar char="-"/>
            </a:pPr>
            <a:r>
              <a:rPr lang="fr" sz="1250">
                <a:latin typeface="Urbanist SemiBold"/>
                <a:ea typeface="Urbanist SemiBold"/>
                <a:cs typeface="Urbanist SemiBold"/>
                <a:sym typeface="Urbanist SemiBold"/>
              </a:rPr>
              <a:t>Une méthode d’interprétation </a:t>
            </a:r>
            <a:r>
              <a:rPr lang="fr" sz="1250">
                <a:solidFill>
                  <a:srgbClr val="A329DE"/>
                </a:solidFill>
                <a:highlight>
                  <a:srgbClr val="F9CB5E"/>
                </a:highlight>
                <a:latin typeface="Urbanist SemiBold"/>
                <a:ea typeface="Urbanist SemiBold"/>
                <a:cs typeface="Urbanist SemiBold"/>
                <a:sym typeface="Urbanist SemiBold"/>
              </a:rPr>
              <a:t>globale</a:t>
            </a:r>
            <a:r>
              <a:rPr lang="fr" sz="1250">
                <a:latin typeface="Urbanist SemiBold"/>
                <a:ea typeface="Urbanist SemiBold"/>
                <a:cs typeface="Urbanist SemiBold"/>
                <a:sym typeface="Urbanist SemiBold"/>
              </a:rPr>
              <a:t> et </a:t>
            </a:r>
            <a:r>
              <a:rPr lang="fr" sz="1250">
                <a:solidFill>
                  <a:srgbClr val="4529DE"/>
                </a:solidFill>
                <a:highlight>
                  <a:srgbClr val="F9CB5E"/>
                </a:highlight>
                <a:latin typeface="Urbanist SemiBold"/>
                <a:ea typeface="Urbanist SemiBold"/>
                <a:cs typeface="Urbanist SemiBold"/>
                <a:sym typeface="Urbanist SemiBold"/>
              </a:rPr>
              <a:t>locale</a:t>
            </a:r>
            <a:r>
              <a:rPr lang="fr" sz="1250">
                <a:solidFill>
                  <a:srgbClr val="4529DE"/>
                </a:solidFill>
                <a:latin typeface="Urbanist SemiBold"/>
                <a:ea typeface="Urbanist SemiBold"/>
                <a:cs typeface="Urbanist SemiBold"/>
                <a:sym typeface="Urbanist SemiBold"/>
              </a:rPr>
              <a:t>.</a:t>
            </a:r>
            <a:r>
              <a:rPr lang="fr" sz="1250">
                <a:latin typeface="Urbanist SemiBold"/>
                <a:ea typeface="Urbanist SemiBold"/>
                <a:cs typeface="Urbanist SemiBold"/>
                <a:sym typeface="Urbanist SemiBold"/>
              </a:rPr>
              <a:t> </a:t>
            </a:r>
            <a:br>
              <a:rPr lang="fr" sz="1250">
                <a:latin typeface="Urbanist SemiBold"/>
                <a:ea typeface="Urbanist SemiBold"/>
                <a:cs typeface="Urbanist SemiBold"/>
                <a:sym typeface="Urbanist SemiBold"/>
              </a:rPr>
            </a:br>
            <a:endParaRPr sz="1250">
              <a:latin typeface="Urbanist SemiBold"/>
              <a:ea typeface="Urbanist SemiBold"/>
              <a:cs typeface="Urbanist SemiBold"/>
              <a:sym typeface="Urbanist SemiBold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Urbanist SemiBold"/>
              <a:buChar char="-"/>
            </a:pPr>
            <a:r>
              <a:rPr lang="fr" sz="1250">
                <a:latin typeface="Urbanist SemiBold"/>
                <a:ea typeface="Urbanist SemiBold"/>
                <a:cs typeface="Urbanist SemiBold"/>
                <a:sym typeface="Urbanist SemiBold"/>
              </a:rPr>
              <a:t>Concept provenant de la</a:t>
            </a:r>
            <a:r>
              <a:rPr lang="fr" sz="1250">
                <a:solidFill>
                  <a:srgbClr val="A329DE"/>
                </a:solidFill>
                <a:latin typeface="Urbanist SemiBold"/>
                <a:ea typeface="Urbanist SemiBold"/>
                <a:cs typeface="Urbanist SemiBold"/>
                <a:sym typeface="Urbanist SemiBold"/>
              </a:rPr>
              <a:t> </a:t>
            </a:r>
            <a:r>
              <a:rPr lang="fr" sz="1250">
                <a:solidFill>
                  <a:srgbClr val="A329DE"/>
                </a:solidFill>
                <a:highlight>
                  <a:srgbClr val="F9CB5E"/>
                </a:highlight>
                <a:latin typeface="Urbanist SemiBold"/>
                <a:ea typeface="Urbanist SemiBold"/>
                <a:cs typeface="Urbanist SemiBold"/>
                <a:sym typeface="Urbanist SemiBold"/>
              </a:rPr>
              <a:t>théorie des jeux</a:t>
            </a:r>
            <a:r>
              <a:rPr lang="fr" sz="1250">
                <a:latin typeface="Urbanist SemiBold"/>
                <a:ea typeface="Urbanist SemiBold"/>
                <a:cs typeface="Urbanist SemiBold"/>
                <a:sym typeface="Urbanist SemiBold"/>
              </a:rPr>
              <a:t> :</a:t>
            </a:r>
            <a:br>
              <a:rPr lang="fr" sz="1250">
                <a:latin typeface="Urbanist SemiBold"/>
                <a:ea typeface="Urbanist SemiBold"/>
                <a:cs typeface="Urbanist SemiBold"/>
                <a:sym typeface="Urbanist SemiBold"/>
              </a:rPr>
            </a:br>
            <a:endParaRPr sz="1250">
              <a:latin typeface="Urbanist SemiBold"/>
              <a:ea typeface="Urbanist SemiBold"/>
              <a:cs typeface="Urbanist SemiBold"/>
              <a:sym typeface="Urbanist SemiBold"/>
            </a:endParaRPr>
          </a:p>
          <a:p>
            <a:pPr indent="-307975" lvl="1" marL="914400" rtl="0" algn="l">
              <a:spcBef>
                <a:spcPts val="0"/>
              </a:spcBef>
              <a:spcAft>
                <a:spcPts val="0"/>
              </a:spcAft>
              <a:buSzPts val="1250"/>
              <a:buFont typeface="Urbanist SemiBold"/>
              <a:buChar char="-"/>
            </a:pPr>
            <a:r>
              <a:rPr lang="fr" sz="1250">
                <a:latin typeface="Urbanist SemiBold"/>
                <a:ea typeface="Urbanist SemiBold"/>
                <a:cs typeface="Urbanist SemiBold"/>
                <a:sym typeface="Urbanist SemiBold"/>
              </a:rPr>
              <a:t>Les joueurs correspondent aux </a:t>
            </a:r>
            <a:r>
              <a:rPr lang="fr" sz="1250">
                <a:solidFill>
                  <a:srgbClr val="4529DE"/>
                </a:solidFill>
                <a:highlight>
                  <a:srgbClr val="F9CB5E"/>
                </a:highlight>
                <a:latin typeface="Urbanist SemiBold"/>
                <a:ea typeface="Urbanist SemiBold"/>
                <a:cs typeface="Urbanist SemiBold"/>
                <a:sym typeface="Urbanist SemiBold"/>
              </a:rPr>
              <a:t>variables du modèle</a:t>
            </a:r>
            <a:r>
              <a:rPr lang="fr" sz="1250">
                <a:latin typeface="Urbanist SemiBold"/>
                <a:ea typeface="Urbanist SemiBold"/>
                <a:cs typeface="Urbanist SemiBold"/>
                <a:sym typeface="Urbanist SemiBold"/>
              </a:rPr>
              <a:t> : ce que l’on utilise pour prédire.</a:t>
            </a:r>
            <a:br>
              <a:rPr lang="fr" sz="1250">
                <a:latin typeface="Urbanist SemiBold"/>
                <a:ea typeface="Urbanist SemiBold"/>
                <a:cs typeface="Urbanist SemiBold"/>
                <a:sym typeface="Urbanist SemiBold"/>
              </a:rPr>
            </a:br>
            <a:endParaRPr sz="1250">
              <a:latin typeface="Urbanist SemiBold"/>
              <a:ea typeface="Urbanist SemiBold"/>
              <a:cs typeface="Urbanist SemiBold"/>
              <a:sym typeface="Urbanist SemiBold"/>
            </a:endParaRPr>
          </a:p>
          <a:p>
            <a:pPr indent="-307975" lvl="1" marL="914400" rtl="0" algn="l">
              <a:spcBef>
                <a:spcPts val="0"/>
              </a:spcBef>
              <a:spcAft>
                <a:spcPts val="0"/>
              </a:spcAft>
              <a:buSzPts val="1250"/>
              <a:buFont typeface="Urbanist SemiBold"/>
              <a:buChar char="-"/>
            </a:pPr>
            <a:r>
              <a:rPr lang="fr" sz="1250">
                <a:latin typeface="Urbanist SemiBold"/>
                <a:ea typeface="Urbanist SemiBold"/>
                <a:cs typeface="Urbanist SemiBold"/>
                <a:sym typeface="Urbanist SemiBold"/>
              </a:rPr>
              <a:t>Le gain correspond à la </a:t>
            </a:r>
            <a:r>
              <a:rPr lang="fr" sz="1250">
                <a:solidFill>
                  <a:srgbClr val="A329DE"/>
                </a:solidFill>
                <a:highlight>
                  <a:srgbClr val="F9CB5E"/>
                </a:highlight>
                <a:latin typeface="Urbanist SemiBold"/>
                <a:ea typeface="Urbanist SemiBold"/>
                <a:cs typeface="Urbanist SemiBold"/>
                <a:sym typeface="Urbanist SemiBold"/>
              </a:rPr>
              <a:t>sortie du modèle</a:t>
            </a:r>
            <a:r>
              <a:rPr lang="fr" sz="1250">
                <a:solidFill>
                  <a:srgbClr val="A329DE"/>
                </a:solidFill>
                <a:latin typeface="Urbanist SemiBold"/>
                <a:ea typeface="Urbanist SemiBold"/>
                <a:cs typeface="Urbanist SemiBold"/>
                <a:sym typeface="Urbanist SemiBold"/>
              </a:rPr>
              <a:t> </a:t>
            </a:r>
            <a:r>
              <a:rPr lang="fr" sz="1250">
                <a:latin typeface="Urbanist SemiBold"/>
                <a:ea typeface="Urbanist SemiBold"/>
                <a:cs typeface="Urbanist SemiBold"/>
                <a:sym typeface="Urbanist SemiBold"/>
              </a:rPr>
              <a:t>: ce que l’on prédit.</a:t>
            </a:r>
            <a:br>
              <a:rPr lang="fr" sz="1250">
                <a:latin typeface="Urbanist SemiBold"/>
                <a:ea typeface="Urbanist SemiBold"/>
                <a:cs typeface="Urbanist SemiBold"/>
                <a:sym typeface="Urbanist SemiBold"/>
              </a:rPr>
            </a:br>
            <a:endParaRPr sz="1250">
              <a:latin typeface="Urbanist SemiBold"/>
              <a:ea typeface="Urbanist SemiBold"/>
              <a:cs typeface="Urbanist SemiBold"/>
              <a:sym typeface="Urbanist SemiBold"/>
            </a:endParaRPr>
          </a:p>
          <a:p>
            <a:pPr indent="-307975" lvl="1" marL="914400" rtl="0" algn="l">
              <a:spcBef>
                <a:spcPts val="0"/>
              </a:spcBef>
              <a:spcAft>
                <a:spcPts val="0"/>
              </a:spcAft>
              <a:buSzPts val="1250"/>
              <a:buFont typeface="Urbanist SemiBold"/>
              <a:buChar char="-"/>
            </a:pPr>
            <a:r>
              <a:rPr lang="fr" sz="1250">
                <a:latin typeface="Urbanist SemiBold"/>
                <a:ea typeface="Urbanist SemiBold"/>
                <a:cs typeface="Urbanist SemiBold"/>
                <a:sym typeface="Urbanist SemiBold"/>
              </a:rPr>
              <a:t>Les valeurs de Shapley quantifient le </a:t>
            </a:r>
            <a:r>
              <a:rPr lang="fr" sz="1250">
                <a:solidFill>
                  <a:srgbClr val="4529DE"/>
                </a:solidFill>
                <a:highlight>
                  <a:srgbClr val="F9CB5E"/>
                </a:highlight>
                <a:latin typeface="Urbanist SemiBold"/>
                <a:ea typeface="Urbanist SemiBold"/>
                <a:cs typeface="Urbanist SemiBold"/>
                <a:sym typeface="Urbanist SemiBold"/>
              </a:rPr>
              <a:t>rôle</a:t>
            </a:r>
            <a:r>
              <a:rPr lang="fr" sz="1250">
                <a:latin typeface="Urbanist SemiBold"/>
                <a:ea typeface="Urbanist SemiBold"/>
                <a:cs typeface="Urbanist SemiBold"/>
                <a:sym typeface="Urbanist SemiBold"/>
              </a:rPr>
              <a:t> de chacun des joueurs au sein du jeu : le rôle de </a:t>
            </a:r>
            <a:r>
              <a:rPr lang="fr" sz="1250">
                <a:solidFill>
                  <a:srgbClr val="9900FF"/>
                </a:solidFill>
                <a:highlight>
                  <a:srgbClr val="F9CB5E"/>
                </a:highlight>
                <a:latin typeface="Urbanist SemiBold"/>
                <a:ea typeface="Urbanist SemiBold"/>
                <a:cs typeface="Urbanist SemiBold"/>
                <a:sym typeface="Urbanist SemiBold"/>
              </a:rPr>
              <a:t>chacune des variables</a:t>
            </a:r>
            <a:r>
              <a:rPr lang="fr" sz="1250">
                <a:latin typeface="Urbanist SemiBold"/>
                <a:ea typeface="Urbanist SemiBold"/>
                <a:cs typeface="Urbanist SemiBold"/>
                <a:sym typeface="Urbanist SemiBold"/>
              </a:rPr>
              <a:t> dans la </a:t>
            </a:r>
            <a:r>
              <a:rPr lang="fr" sz="1250">
                <a:solidFill>
                  <a:srgbClr val="4529DE"/>
                </a:solidFill>
                <a:highlight>
                  <a:srgbClr val="F9CB5E"/>
                </a:highlight>
                <a:latin typeface="Urbanist SemiBold"/>
                <a:ea typeface="Urbanist SemiBold"/>
                <a:cs typeface="Urbanist SemiBold"/>
                <a:sym typeface="Urbanist SemiBold"/>
              </a:rPr>
              <a:t>sortie</a:t>
            </a:r>
            <a:r>
              <a:rPr lang="fr" sz="1250">
                <a:latin typeface="Urbanist SemiBold"/>
                <a:ea typeface="Urbanist SemiBold"/>
                <a:cs typeface="Urbanist SemiBold"/>
                <a:sym typeface="Urbanist SemiBold"/>
              </a:rPr>
              <a:t> du modèle. </a:t>
            </a:r>
            <a:br>
              <a:rPr lang="fr" sz="1250">
                <a:latin typeface="Urbanist SemiBold"/>
                <a:ea typeface="Urbanist SemiBold"/>
                <a:cs typeface="Urbanist SemiBold"/>
                <a:sym typeface="Urbanist SemiBold"/>
              </a:rPr>
            </a:br>
            <a:endParaRPr sz="1250">
              <a:latin typeface="Urbanist SemiBold"/>
              <a:ea typeface="Urbanist SemiBold"/>
              <a:cs typeface="Urbanist SemiBold"/>
              <a:sym typeface="Urbanist SemiBold"/>
            </a:endParaRPr>
          </a:p>
          <a:p>
            <a:pPr indent="-307975" lvl="1" marL="914400" rtl="0" algn="l">
              <a:spcBef>
                <a:spcPts val="0"/>
              </a:spcBef>
              <a:spcAft>
                <a:spcPts val="0"/>
              </a:spcAft>
              <a:buSzPts val="1250"/>
              <a:buFont typeface="Urbanist SemiBold"/>
              <a:buChar char="-"/>
            </a:pPr>
            <a:r>
              <a:rPr lang="fr" sz="1250">
                <a:latin typeface="Urbanist SemiBold"/>
                <a:ea typeface="Urbanist SemiBold"/>
                <a:cs typeface="Urbanist SemiBold"/>
                <a:sym typeface="Urbanist SemiBold"/>
              </a:rPr>
              <a:t>A quoi correspond un jeu ? Une </a:t>
            </a:r>
            <a:r>
              <a:rPr lang="fr" sz="1250">
                <a:solidFill>
                  <a:srgbClr val="A329DE"/>
                </a:solidFill>
                <a:highlight>
                  <a:srgbClr val="F9CB5E"/>
                </a:highlight>
                <a:latin typeface="Urbanist SemiBold"/>
                <a:ea typeface="Urbanist SemiBold"/>
                <a:cs typeface="Urbanist SemiBold"/>
                <a:sym typeface="Urbanist SemiBold"/>
              </a:rPr>
              <a:t>observation</a:t>
            </a:r>
            <a:r>
              <a:rPr lang="fr" sz="1250">
                <a:latin typeface="Urbanist SemiBold"/>
                <a:ea typeface="Urbanist SemiBold"/>
                <a:cs typeface="Urbanist SemiBold"/>
                <a:sym typeface="Urbanist SemiBold"/>
              </a:rPr>
              <a:t>.</a:t>
            </a:r>
            <a:br>
              <a:rPr lang="fr" sz="1250">
                <a:latin typeface="Urbanist SemiBold"/>
                <a:ea typeface="Urbanist SemiBold"/>
                <a:cs typeface="Urbanist SemiBold"/>
                <a:sym typeface="Urbanist SemiBold"/>
              </a:rPr>
            </a:br>
            <a:endParaRPr sz="1250">
              <a:latin typeface="Urbanist SemiBold"/>
              <a:ea typeface="Urbanist SemiBold"/>
              <a:cs typeface="Urbanist SemiBold"/>
              <a:sym typeface="Urbanist SemiBold"/>
            </a:endParaRPr>
          </a:p>
        </p:txBody>
      </p:sp>
      <p:sp>
        <p:nvSpPr>
          <p:cNvPr id="371" name="Google Shape;371;p49"/>
          <p:cNvSpPr txBox="1"/>
          <p:nvPr>
            <p:ph idx="1" type="subTitle"/>
          </p:nvPr>
        </p:nvSpPr>
        <p:spPr>
          <a:xfrm>
            <a:off x="1293125" y="884900"/>
            <a:ext cx="18459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PRINCIPE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0"/>
          <p:cNvSpPr txBox="1"/>
          <p:nvPr>
            <p:ph type="title"/>
          </p:nvPr>
        </p:nvSpPr>
        <p:spPr>
          <a:xfrm>
            <a:off x="-87550" y="238550"/>
            <a:ext cx="29565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SHAP</a:t>
            </a:r>
            <a:endParaRPr/>
          </a:p>
        </p:txBody>
      </p:sp>
      <p:sp>
        <p:nvSpPr>
          <p:cNvPr id="377" name="Google Shape;377;p50"/>
          <p:cNvSpPr txBox="1"/>
          <p:nvPr>
            <p:ph idx="2" type="body"/>
          </p:nvPr>
        </p:nvSpPr>
        <p:spPr>
          <a:xfrm>
            <a:off x="1293125" y="1605588"/>
            <a:ext cx="5954100" cy="11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250">
                <a:latin typeface="Urbanist SemiBold"/>
                <a:ea typeface="Urbanist SemiBold"/>
                <a:cs typeface="Urbanist SemiBold"/>
                <a:sym typeface="Urbanist SemiBold"/>
              </a:rPr>
              <a:t>Pour chaque observation on aura donc une valeur de Shapley associée à chaque variable. Cette valeur correspondra à la contribution moyenne de la variable dans la prédiction des différents modèles obtenus avec les différentes associations de variables (les coalitions).</a:t>
            </a:r>
            <a:endParaRPr sz="1250">
              <a:latin typeface="Urbanist SemiBold"/>
              <a:ea typeface="Urbanist SemiBold"/>
              <a:cs typeface="Urbanist SemiBold"/>
              <a:sym typeface="Urbanist SemiBold"/>
            </a:endParaRPr>
          </a:p>
        </p:txBody>
      </p:sp>
      <p:graphicFrame>
        <p:nvGraphicFramePr>
          <p:cNvPr id="378" name="Google Shape;378;p50"/>
          <p:cNvGraphicFramePr/>
          <p:nvPr/>
        </p:nvGraphicFramePr>
        <p:xfrm>
          <a:off x="1428225" y="2943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{1765573D-86A3-4ED9-A7D9-D69F9FBE42E1}</a:tableStyleId>
              </a:tblPr>
              <a:tblGrid>
                <a:gridCol w="1984700"/>
                <a:gridCol w="1984700"/>
                <a:gridCol w="19847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Urbanist"/>
                        <a:ea typeface="Urbanist"/>
                        <a:cs typeface="Urbanist"/>
                        <a:sym typeface="Urbanis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highlight>
                            <a:srgbClr val="F9CB5E"/>
                          </a:highlight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Variable 1 </a:t>
                      </a:r>
                      <a:endParaRPr b="1" sz="1000">
                        <a:highlight>
                          <a:srgbClr val="F9CB5E"/>
                        </a:highlight>
                        <a:latin typeface="Urbanist"/>
                        <a:ea typeface="Urbanist"/>
                        <a:cs typeface="Urbanist"/>
                        <a:sym typeface="Urbanis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highlight>
                            <a:srgbClr val="F9CB5E"/>
                          </a:highlight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Variable 2</a:t>
                      </a:r>
                      <a:endParaRPr b="1" sz="1000">
                        <a:highlight>
                          <a:srgbClr val="F9CB5E"/>
                        </a:highlight>
                        <a:latin typeface="Urbanist"/>
                        <a:ea typeface="Urbanist"/>
                        <a:cs typeface="Urbanist"/>
                        <a:sym typeface="Urbanis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4529DE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Echantillon x0</a:t>
                      </a:r>
                      <a:endParaRPr b="1" sz="1000">
                        <a:solidFill>
                          <a:srgbClr val="4529DE"/>
                        </a:solidFill>
                        <a:latin typeface="Urbanist"/>
                        <a:ea typeface="Urbanist"/>
                        <a:cs typeface="Urbanist"/>
                        <a:sym typeface="Urbanis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Valeur de Shapley pour la variable 1 et l’échantillon x0</a:t>
                      </a:r>
                      <a:endParaRPr b="1" sz="1000">
                        <a:latin typeface="Urbanist"/>
                        <a:ea typeface="Urbanist"/>
                        <a:cs typeface="Urbanist"/>
                        <a:sym typeface="Urbanis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chemeClr val="dk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Valeur de Shapley pour la variable 2 et l’échantillon x0</a:t>
                      </a:r>
                      <a:endParaRPr b="1" sz="1000">
                        <a:latin typeface="Urbanist"/>
                        <a:ea typeface="Urbanist"/>
                        <a:cs typeface="Urbanist"/>
                        <a:sym typeface="Urbanis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4529DE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Échantillon x1</a:t>
                      </a:r>
                      <a:endParaRPr b="1" sz="1000">
                        <a:solidFill>
                          <a:srgbClr val="4529DE"/>
                        </a:solidFill>
                        <a:latin typeface="Urbanist"/>
                        <a:ea typeface="Urbanist"/>
                        <a:cs typeface="Urbanist"/>
                        <a:sym typeface="Urbanis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chemeClr val="dk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Valeur de Shapley pour la variable 1 et l’échantillon x1</a:t>
                      </a:r>
                      <a:endParaRPr b="1" sz="1000">
                        <a:latin typeface="Urbanist"/>
                        <a:ea typeface="Urbanist"/>
                        <a:cs typeface="Urbanist"/>
                        <a:sym typeface="Urbanis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chemeClr val="dk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Valeur de Shapley pour la variable 2 et l’échantillon x1</a:t>
                      </a:r>
                      <a:endParaRPr b="1" sz="1000">
                        <a:latin typeface="Urbanist"/>
                        <a:ea typeface="Urbanist"/>
                        <a:cs typeface="Urbanist"/>
                        <a:sym typeface="Urbanis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79" name="Google Shape;379;p50"/>
          <p:cNvSpPr txBox="1"/>
          <p:nvPr>
            <p:ph idx="1" type="subTitle"/>
          </p:nvPr>
        </p:nvSpPr>
        <p:spPr>
          <a:xfrm>
            <a:off x="1293125" y="884900"/>
            <a:ext cx="18459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PRINCIPE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1"/>
          <p:cNvSpPr txBox="1"/>
          <p:nvPr>
            <p:ph type="title"/>
          </p:nvPr>
        </p:nvSpPr>
        <p:spPr>
          <a:xfrm>
            <a:off x="-87550" y="238562"/>
            <a:ext cx="28476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SHAP</a:t>
            </a:r>
            <a:endParaRPr/>
          </a:p>
        </p:txBody>
      </p:sp>
      <p:sp>
        <p:nvSpPr>
          <p:cNvPr id="385" name="Google Shape;385;p51"/>
          <p:cNvSpPr txBox="1"/>
          <p:nvPr>
            <p:ph idx="1" type="subTitle"/>
          </p:nvPr>
        </p:nvSpPr>
        <p:spPr>
          <a:xfrm>
            <a:off x="1022550" y="852025"/>
            <a:ext cx="22401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NOTRE EXEMPLE</a:t>
            </a:r>
            <a:endParaRPr/>
          </a:p>
        </p:txBody>
      </p:sp>
      <p:sp>
        <p:nvSpPr>
          <p:cNvPr id="386" name="Google Shape;386;p51"/>
          <p:cNvSpPr txBox="1"/>
          <p:nvPr>
            <p:ph idx="2" type="body"/>
          </p:nvPr>
        </p:nvSpPr>
        <p:spPr>
          <a:xfrm>
            <a:off x="1033950" y="1557900"/>
            <a:ext cx="7064700" cy="33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Char char="-"/>
            </a:pPr>
            <a:r>
              <a:rPr lang="fr" sz="1250"/>
              <a:t>On travaille avec une problématique d’apprentissage supervisé : la </a:t>
            </a:r>
            <a:r>
              <a:rPr b="1" lang="fr" sz="1250">
                <a:solidFill>
                  <a:srgbClr val="A329DE"/>
                </a:solidFill>
              </a:rPr>
              <a:t>classification</a:t>
            </a:r>
            <a:r>
              <a:rPr lang="fr" sz="1250"/>
              <a:t>.</a:t>
            </a:r>
            <a:br>
              <a:rPr lang="fr" sz="1250"/>
            </a:br>
            <a:endParaRPr sz="1250"/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Char char="-"/>
            </a:pPr>
            <a:r>
              <a:rPr lang="fr" sz="1250"/>
              <a:t>On cherche à prédire si un individu gagne </a:t>
            </a:r>
            <a:r>
              <a:rPr lang="fr" sz="1250">
                <a:highlight>
                  <a:srgbClr val="F9CB5E"/>
                </a:highlight>
              </a:rPr>
              <a:t>+</a:t>
            </a:r>
            <a:r>
              <a:rPr lang="fr" sz="1250"/>
              <a:t> ou </a:t>
            </a:r>
            <a:r>
              <a:rPr lang="fr" sz="1250">
                <a:highlight>
                  <a:srgbClr val="F9CB5E"/>
                </a:highlight>
              </a:rPr>
              <a:t>-</a:t>
            </a:r>
            <a:r>
              <a:rPr lang="fr" sz="1250"/>
              <a:t> de </a:t>
            </a:r>
            <a:r>
              <a:rPr b="1" lang="fr" sz="1250">
                <a:solidFill>
                  <a:srgbClr val="A329DE"/>
                </a:solidFill>
              </a:rPr>
              <a:t>$50k par an</a:t>
            </a:r>
            <a:r>
              <a:rPr lang="fr" sz="1250"/>
              <a:t> : 1 ou 0.</a:t>
            </a:r>
            <a:br>
              <a:rPr lang="fr" sz="1250"/>
            </a:br>
            <a:endParaRPr sz="1250"/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Char char="-"/>
            </a:pPr>
            <a:r>
              <a:rPr lang="fr" sz="1250"/>
              <a:t> On simplifie notre ensemble de variables explicatives pour plus de lisibilité :</a:t>
            </a:r>
            <a:br>
              <a:rPr lang="fr" sz="1250"/>
            </a:br>
            <a:endParaRPr sz="1250"/>
          </a:p>
          <a:p>
            <a:pPr indent="-307975" lvl="1" marL="914400" rtl="0" algn="l">
              <a:spcBef>
                <a:spcPts val="0"/>
              </a:spcBef>
              <a:spcAft>
                <a:spcPts val="0"/>
              </a:spcAft>
              <a:buSzPts val="1250"/>
              <a:buChar char="-"/>
            </a:pPr>
            <a:r>
              <a:rPr lang="fr" sz="1250"/>
              <a:t>Le </a:t>
            </a:r>
            <a:r>
              <a:rPr b="1" lang="fr" sz="1250">
                <a:solidFill>
                  <a:srgbClr val="4529DE"/>
                </a:solidFill>
                <a:highlight>
                  <a:srgbClr val="F9CB5E"/>
                </a:highlight>
              </a:rPr>
              <a:t>gain de capital</a:t>
            </a:r>
            <a:r>
              <a:rPr lang="fr" sz="1250"/>
              <a:t> : Variable </a:t>
            </a:r>
            <a:r>
              <a:rPr lang="fr" sz="1250" u="sng"/>
              <a:t>Quantitative</a:t>
            </a:r>
            <a:r>
              <a:rPr lang="fr" sz="1250"/>
              <a:t> Continue.</a:t>
            </a:r>
            <a:br>
              <a:rPr lang="fr" sz="1250"/>
            </a:br>
            <a:endParaRPr sz="1250"/>
          </a:p>
          <a:p>
            <a:pPr indent="-307975" lvl="1" marL="914400" rtl="0" algn="l">
              <a:spcBef>
                <a:spcPts val="0"/>
              </a:spcBef>
              <a:spcAft>
                <a:spcPts val="0"/>
              </a:spcAft>
              <a:buSzPts val="1250"/>
              <a:buChar char="-"/>
            </a:pPr>
            <a:r>
              <a:rPr lang="fr" sz="1250"/>
              <a:t>Le</a:t>
            </a:r>
            <a:r>
              <a:rPr lang="fr" sz="1250">
                <a:solidFill>
                  <a:srgbClr val="4529DE"/>
                </a:solidFill>
              </a:rPr>
              <a:t> </a:t>
            </a:r>
            <a:r>
              <a:rPr b="1" lang="fr" sz="1250">
                <a:solidFill>
                  <a:srgbClr val="4529DE"/>
                </a:solidFill>
                <a:highlight>
                  <a:srgbClr val="F9CB5E"/>
                </a:highlight>
              </a:rPr>
              <a:t>statut marital “marié”:</a:t>
            </a:r>
            <a:r>
              <a:rPr lang="fr" sz="1250"/>
              <a:t> Variable </a:t>
            </a:r>
            <a:r>
              <a:rPr lang="fr" sz="1250" u="sng"/>
              <a:t>Catégorielle</a:t>
            </a:r>
            <a:r>
              <a:rPr lang="fr" sz="1250"/>
              <a:t> Binaire. La valeur vaut </a:t>
            </a:r>
            <a:r>
              <a:rPr lang="fr" sz="1250">
                <a:highlight>
                  <a:srgbClr val="F9CB5E"/>
                </a:highlight>
              </a:rPr>
              <a:t>0</a:t>
            </a:r>
            <a:r>
              <a:rPr lang="fr" sz="1250"/>
              <a:t> si la personne n’est pas mariée, </a:t>
            </a:r>
            <a:r>
              <a:rPr lang="fr" sz="1250">
                <a:highlight>
                  <a:srgbClr val="F9CB5E"/>
                </a:highlight>
              </a:rPr>
              <a:t>1</a:t>
            </a:r>
            <a:r>
              <a:rPr lang="fr" sz="1250"/>
              <a:t> dans le cas contraire. </a:t>
            </a:r>
            <a:br>
              <a:rPr lang="fr" sz="1250"/>
            </a:br>
            <a:endParaRPr sz="1250"/>
          </a:p>
          <a:p>
            <a:pPr indent="-307975" lvl="1" marL="914400" rtl="0" algn="l">
              <a:spcBef>
                <a:spcPts val="0"/>
              </a:spcBef>
              <a:spcAft>
                <a:spcPts val="0"/>
              </a:spcAft>
              <a:buSzPts val="1250"/>
              <a:buChar char="-"/>
            </a:pPr>
            <a:r>
              <a:rPr lang="fr" sz="1250"/>
              <a:t>Le </a:t>
            </a:r>
            <a:r>
              <a:rPr b="1" lang="fr" sz="1250">
                <a:solidFill>
                  <a:srgbClr val="4529DE"/>
                </a:solidFill>
                <a:highlight>
                  <a:srgbClr val="F9CB5E"/>
                </a:highlight>
              </a:rPr>
              <a:t>nombre d’années d’études</a:t>
            </a:r>
            <a:r>
              <a:rPr lang="fr" sz="1250"/>
              <a:t> : Variable </a:t>
            </a:r>
            <a:r>
              <a:rPr lang="fr" sz="1250" u="sng"/>
              <a:t>Quantitative</a:t>
            </a:r>
            <a:r>
              <a:rPr lang="fr" sz="1250"/>
              <a:t> Continue.</a:t>
            </a:r>
            <a:endParaRPr sz="125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5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2"/>
          <p:cNvSpPr txBox="1"/>
          <p:nvPr>
            <p:ph type="title"/>
          </p:nvPr>
        </p:nvSpPr>
        <p:spPr>
          <a:xfrm>
            <a:off x="-87550" y="238550"/>
            <a:ext cx="29565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SHAP</a:t>
            </a:r>
            <a:endParaRPr/>
          </a:p>
        </p:txBody>
      </p:sp>
      <p:sp>
        <p:nvSpPr>
          <p:cNvPr id="392" name="Google Shape;392;p52"/>
          <p:cNvSpPr txBox="1"/>
          <p:nvPr>
            <p:ph idx="1" type="subTitle"/>
          </p:nvPr>
        </p:nvSpPr>
        <p:spPr>
          <a:xfrm>
            <a:off x="1043750" y="1416358"/>
            <a:ext cx="18252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EXEMPLE :</a:t>
            </a:r>
            <a:br>
              <a:rPr lang="fr"/>
            </a:br>
            <a:r>
              <a:rPr lang="fr"/>
              <a:t>y=0</a:t>
            </a:r>
            <a:endParaRPr/>
          </a:p>
        </p:txBody>
      </p:sp>
      <p:sp>
        <p:nvSpPr>
          <p:cNvPr id="393" name="Google Shape;393;p52"/>
          <p:cNvSpPr txBox="1"/>
          <p:nvPr>
            <p:ph idx="1" type="subTitle"/>
          </p:nvPr>
        </p:nvSpPr>
        <p:spPr>
          <a:xfrm>
            <a:off x="967250" y="3236325"/>
            <a:ext cx="1978200" cy="10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AUTRE EXEMPLE ?</a:t>
            </a:r>
            <a:br>
              <a:rPr lang="fr"/>
            </a:br>
            <a:r>
              <a:rPr lang="fr"/>
              <a:t>y = 1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2950" y="3016935"/>
            <a:ext cx="4852274" cy="1526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2938" y="1081876"/>
            <a:ext cx="4852276" cy="144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3"/>
          <p:cNvSpPr txBox="1"/>
          <p:nvPr>
            <p:ph idx="4" type="subTitle"/>
          </p:nvPr>
        </p:nvSpPr>
        <p:spPr>
          <a:xfrm>
            <a:off x="4612486" y="1862907"/>
            <a:ext cx="1655700" cy="3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000"/>
              <a:t>marital-status_married</a:t>
            </a:r>
            <a:endParaRPr sz="1000"/>
          </a:p>
        </p:txBody>
      </p:sp>
      <p:sp>
        <p:nvSpPr>
          <p:cNvPr id="401" name="Google Shape;401;p53"/>
          <p:cNvSpPr txBox="1"/>
          <p:nvPr>
            <p:ph type="title"/>
          </p:nvPr>
        </p:nvSpPr>
        <p:spPr>
          <a:xfrm>
            <a:off x="-87550" y="238550"/>
            <a:ext cx="30405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SHAP : Exemple “Individu 3129”</a:t>
            </a:r>
            <a:endParaRPr/>
          </a:p>
        </p:txBody>
      </p:sp>
      <p:sp>
        <p:nvSpPr>
          <p:cNvPr id="402" name="Google Shape;402;p53"/>
          <p:cNvSpPr txBox="1"/>
          <p:nvPr>
            <p:ph idx="1" type="subTitle"/>
          </p:nvPr>
        </p:nvSpPr>
        <p:spPr>
          <a:xfrm>
            <a:off x="4608591" y="923368"/>
            <a:ext cx="1655700" cy="3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  </a:t>
            </a:r>
            <a:endParaRPr/>
          </a:p>
        </p:txBody>
      </p:sp>
      <p:sp>
        <p:nvSpPr>
          <p:cNvPr id="403" name="Google Shape;403;p53"/>
          <p:cNvSpPr txBox="1"/>
          <p:nvPr>
            <p:ph idx="4" type="subTitle"/>
          </p:nvPr>
        </p:nvSpPr>
        <p:spPr>
          <a:xfrm>
            <a:off x="2546450" y="1862907"/>
            <a:ext cx="1655700" cy="3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000"/>
              <a:t>capital-gain</a:t>
            </a:r>
            <a:endParaRPr sz="1000"/>
          </a:p>
        </p:txBody>
      </p:sp>
      <p:sp>
        <p:nvSpPr>
          <p:cNvPr id="404" name="Google Shape;404;p53"/>
          <p:cNvSpPr/>
          <p:nvPr/>
        </p:nvSpPr>
        <p:spPr>
          <a:xfrm>
            <a:off x="5327666" y="992443"/>
            <a:ext cx="225600" cy="221400"/>
          </a:xfrm>
          <a:prstGeom prst="flowChartConnecto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5" name="Google Shape;405;p53"/>
          <p:cNvCxnSpPr/>
          <p:nvPr/>
        </p:nvCxnSpPr>
        <p:spPr>
          <a:xfrm>
            <a:off x="5310371" y="980750"/>
            <a:ext cx="260100" cy="24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53"/>
          <p:cNvSpPr txBox="1"/>
          <p:nvPr>
            <p:ph idx="4" type="subTitle"/>
          </p:nvPr>
        </p:nvSpPr>
        <p:spPr>
          <a:xfrm>
            <a:off x="6678522" y="1862907"/>
            <a:ext cx="1655700" cy="3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000"/>
              <a:t>educational-num</a:t>
            </a:r>
            <a:endParaRPr sz="1000"/>
          </a:p>
        </p:txBody>
      </p:sp>
      <p:cxnSp>
        <p:nvCxnSpPr>
          <p:cNvPr id="407" name="Google Shape;407;p53"/>
          <p:cNvCxnSpPr>
            <a:stCxn id="402" idx="2"/>
            <a:endCxn id="403" idx="0"/>
          </p:cNvCxnSpPr>
          <p:nvPr/>
        </p:nvCxnSpPr>
        <p:spPr>
          <a:xfrm flipH="1">
            <a:off x="3374241" y="1283068"/>
            <a:ext cx="2062200" cy="57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8" name="Google Shape;408;p53"/>
          <p:cNvCxnSpPr>
            <a:stCxn id="402" idx="2"/>
            <a:endCxn id="400" idx="0"/>
          </p:cNvCxnSpPr>
          <p:nvPr/>
        </p:nvCxnSpPr>
        <p:spPr>
          <a:xfrm>
            <a:off x="5436441" y="1283068"/>
            <a:ext cx="3900" cy="57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9" name="Google Shape;409;p53"/>
          <p:cNvCxnSpPr>
            <a:stCxn id="402" idx="2"/>
            <a:endCxn id="406" idx="0"/>
          </p:cNvCxnSpPr>
          <p:nvPr/>
        </p:nvCxnSpPr>
        <p:spPr>
          <a:xfrm>
            <a:off x="5436441" y="1283068"/>
            <a:ext cx="2070000" cy="57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0" name="Google Shape;410;p53"/>
          <p:cNvSpPr txBox="1"/>
          <p:nvPr>
            <p:ph idx="4" type="subTitle"/>
          </p:nvPr>
        </p:nvSpPr>
        <p:spPr>
          <a:xfrm>
            <a:off x="2546450" y="2746683"/>
            <a:ext cx="16557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000"/>
              <a:t>capital-gain</a:t>
            </a:r>
            <a:br>
              <a:rPr lang="fr" sz="1000"/>
            </a:br>
            <a:r>
              <a:rPr lang="fr" sz="1000"/>
              <a:t>marital-status_married </a:t>
            </a:r>
            <a:endParaRPr sz="1000"/>
          </a:p>
        </p:txBody>
      </p:sp>
      <p:sp>
        <p:nvSpPr>
          <p:cNvPr id="411" name="Google Shape;411;p53"/>
          <p:cNvSpPr txBox="1"/>
          <p:nvPr>
            <p:ph idx="4" type="subTitle"/>
          </p:nvPr>
        </p:nvSpPr>
        <p:spPr>
          <a:xfrm>
            <a:off x="4608591" y="2746683"/>
            <a:ext cx="1655700" cy="57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000"/>
              <a:t>capital-gain</a:t>
            </a:r>
            <a:br>
              <a:rPr lang="fr" sz="1000"/>
            </a:br>
            <a:r>
              <a:rPr lang="fr" sz="1000"/>
              <a:t>educational-num </a:t>
            </a:r>
            <a:endParaRPr sz="1000"/>
          </a:p>
        </p:txBody>
      </p:sp>
      <p:sp>
        <p:nvSpPr>
          <p:cNvPr id="412" name="Google Shape;412;p53"/>
          <p:cNvSpPr txBox="1"/>
          <p:nvPr>
            <p:ph idx="4" type="subTitle"/>
          </p:nvPr>
        </p:nvSpPr>
        <p:spPr>
          <a:xfrm>
            <a:off x="6670732" y="2746683"/>
            <a:ext cx="1655700" cy="57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000"/>
              <a:t>marital-status_married</a:t>
            </a:r>
            <a:br>
              <a:rPr lang="fr" sz="1000"/>
            </a:br>
            <a:r>
              <a:rPr lang="fr" sz="1000"/>
              <a:t>educational-num </a:t>
            </a:r>
            <a:endParaRPr sz="1000"/>
          </a:p>
        </p:txBody>
      </p:sp>
      <p:cxnSp>
        <p:nvCxnSpPr>
          <p:cNvPr id="413" name="Google Shape;413;p53"/>
          <p:cNvCxnSpPr>
            <a:stCxn id="403" idx="2"/>
            <a:endCxn id="410" idx="0"/>
          </p:cNvCxnSpPr>
          <p:nvPr/>
        </p:nvCxnSpPr>
        <p:spPr>
          <a:xfrm>
            <a:off x="3374300" y="2222607"/>
            <a:ext cx="0" cy="52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4" name="Google Shape;414;p53"/>
          <p:cNvCxnSpPr>
            <a:stCxn id="406" idx="2"/>
            <a:endCxn id="412" idx="0"/>
          </p:cNvCxnSpPr>
          <p:nvPr/>
        </p:nvCxnSpPr>
        <p:spPr>
          <a:xfrm flipH="1">
            <a:off x="7498572" y="2222607"/>
            <a:ext cx="7800" cy="52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5" name="Google Shape;415;p53"/>
          <p:cNvCxnSpPr>
            <a:stCxn id="403" idx="2"/>
            <a:endCxn id="411" idx="0"/>
          </p:cNvCxnSpPr>
          <p:nvPr/>
        </p:nvCxnSpPr>
        <p:spPr>
          <a:xfrm>
            <a:off x="3374300" y="2222607"/>
            <a:ext cx="2062200" cy="52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6" name="Google Shape;416;p53"/>
          <p:cNvCxnSpPr>
            <a:stCxn id="406" idx="2"/>
            <a:endCxn id="411" idx="0"/>
          </p:cNvCxnSpPr>
          <p:nvPr/>
        </p:nvCxnSpPr>
        <p:spPr>
          <a:xfrm flipH="1">
            <a:off x="5436372" y="2222607"/>
            <a:ext cx="2070000" cy="52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7" name="Google Shape;417;p53"/>
          <p:cNvCxnSpPr>
            <a:stCxn id="400" idx="2"/>
            <a:endCxn id="410" idx="0"/>
          </p:cNvCxnSpPr>
          <p:nvPr/>
        </p:nvCxnSpPr>
        <p:spPr>
          <a:xfrm flipH="1">
            <a:off x="3374236" y="2222607"/>
            <a:ext cx="2066100" cy="52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8" name="Google Shape;418;p53"/>
          <p:cNvCxnSpPr>
            <a:stCxn id="400" idx="2"/>
            <a:endCxn id="412" idx="0"/>
          </p:cNvCxnSpPr>
          <p:nvPr/>
        </p:nvCxnSpPr>
        <p:spPr>
          <a:xfrm>
            <a:off x="5440336" y="2222607"/>
            <a:ext cx="2058300" cy="52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9" name="Google Shape;419;p53"/>
          <p:cNvSpPr txBox="1"/>
          <p:nvPr>
            <p:ph idx="1" type="subTitle"/>
          </p:nvPr>
        </p:nvSpPr>
        <p:spPr>
          <a:xfrm>
            <a:off x="4608591" y="3809356"/>
            <a:ext cx="1655700" cy="7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00"/>
              <a:t>capital-gain</a:t>
            </a:r>
            <a:br>
              <a:rPr lang="fr" sz="1000"/>
            </a:br>
            <a:r>
              <a:rPr lang="fr" sz="1000"/>
              <a:t>marital-status_married</a:t>
            </a:r>
            <a:br>
              <a:rPr lang="fr" sz="1000"/>
            </a:br>
            <a:r>
              <a:rPr lang="fr" sz="1000"/>
              <a:t>educational-num 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  </a:t>
            </a:r>
            <a:endParaRPr/>
          </a:p>
        </p:txBody>
      </p:sp>
      <p:cxnSp>
        <p:nvCxnSpPr>
          <p:cNvPr id="420" name="Google Shape;420;p53"/>
          <p:cNvCxnSpPr>
            <a:stCxn id="410" idx="2"/>
            <a:endCxn id="419" idx="0"/>
          </p:cNvCxnSpPr>
          <p:nvPr/>
        </p:nvCxnSpPr>
        <p:spPr>
          <a:xfrm>
            <a:off x="3374300" y="3326583"/>
            <a:ext cx="2062200" cy="48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1" name="Google Shape;421;p53"/>
          <p:cNvCxnSpPr>
            <a:stCxn id="411" idx="2"/>
            <a:endCxn id="419" idx="0"/>
          </p:cNvCxnSpPr>
          <p:nvPr/>
        </p:nvCxnSpPr>
        <p:spPr>
          <a:xfrm>
            <a:off x="5436441" y="3326583"/>
            <a:ext cx="0" cy="48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2" name="Google Shape;422;p53"/>
          <p:cNvCxnSpPr>
            <a:stCxn id="412" idx="2"/>
            <a:endCxn id="419" idx="0"/>
          </p:cNvCxnSpPr>
          <p:nvPr/>
        </p:nvCxnSpPr>
        <p:spPr>
          <a:xfrm flipH="1">
            <a:off x="5436382" y="3326583"/>
            <a:ext cx="2062200" cy="48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3" name="Google Shape;423;p53"/>
          <p:cNvSpPr txBox="1"/>
          <p:nvPr/>
        </p:nvSpPr>
        <p:spPr>
          <a:xfrm>
            <a:off x="6082900" y="684650"/>
            <a:ext cx="546600" cy="307800"/>
          </a:xfrm>
          <a:prstGeom prst="rect">
            <a:avLst/>
          </a:prstGeom>
          <a:solidFill>
            <a:srgbClr val="26DBE0"/>
          </a:solidFill>
          <a:ln cap="flat" cmpd="sng" w="9525">
            <a:solidFill>
              <a:srgbClr val="2A2A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50800" rtl="0" algn="ctr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0.2479</a:t>
            </a:r>
            <a:endParaRPr sz="800">
              <a:solidFill>
                <a:schemeClr val="dk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marR="50800" rtl="0" algn="ctr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424" name="Google Shape;424;p53"/>
          <p:cNvSpPr txBox="1"/>
          <p:nvPr/>
        </p:nvSpPr>
        <p:spPr>
          <a:xfrm>
            <a:off x="6023521" y="3685778"/>
            <a:ext cx="607200" cy="307800"/>
          </a:xfrm>
          <a:prstGeom prst="rect">
            <a:avLst/>
          </a:prstGeom>
          <a:solidFill>
            <a:srgbClr val="26DBE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Urbanist Medium"/>
                <a:ea typeface="Urbanist Medium"/>
                <a:cs typeface="Urbanist Medium"/>
                <a:sym typeface="Urbanist Medium"/>
              </a:rPr>
              <a:t>0.03915</a:t>
            </a:r>
            <a:endParaRPr sz="800"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425" name="Google Shape;425;p53"/>
          <p:cNvSpPr txBox="1"/>
          <p:nvPr/>
        </p:nvSpPr>
        <p:spPr>
          <a:xfrm>
            <a:off x="3963156" y="2633769"/>
            <a:ext cx="546600" cy="307800"/>
          </a:xfrm>
          <a:prstGeom prst="rect">
            <a:avLst/>
          </a:prstGeom>
          <a:solidFill>
            <a:srgbClr val="26DBE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0.0664</a:t>
            </a:r>
            <a:endParaRPr sz="800"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426" name="Google Shape;426;p53"/>
          <p:cNvSpPr txBox="1"/>
          <p:nvPr/>
        </p:nvSpPr>
        <p:spPr>
          <a:xfrm>
            <a:off x="6022300" y="2630000"/>
            <a:ext cx="607200" cy="307800"/>
          </a:xfrm>
          <a:prstGeom prst="rect">
            <a:avLst/>
          </a:prstGeom>
          <a:solidFill>
            <a:srgbClr val="26DBE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50800" marR="50800" rtl="0" algn="ctr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0.1547</a:t>
            </a:r>
            <a:endParaRPr sz="800"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427" name="Google Shape;427;p53"/>
          <p:cNvSpPr txBox="1"/>
          <p:nvPr/>
        </p:nvSpPr>
        <p:spPr>
          <a:xfrm>
            <a:off x="8265225" y="2633769"/>
            <a:ext cx="546600" cy="307800"/>
          </a:xfrm>
          <a:prstGeom prst="rect">
            <a:avLst/>
          </a:prstGeom>
          <a:solidFill>
            <a:srgbClr val="26DBE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0.0474</a:t>
            </a:r>
            <a:endParaRPr sz="800"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428" name="Google Shape;428;p53"/>
          <p:cNvSpPr txBox="1"/>
          <p:nvPr/>
        </p:nvSpPr>
        <p:spPr>
          <a:xfrm>
            <a:off x="3862242" y="1648320"/>
            <a:ext cx="546600" cy="307800"/>
          </a:xfrm>
          <a:prstGeom prst="rect">
            <a:avLst/>
          </a:prstGeom>
          <a:solidFill>
            <a:srgbClr val="26DBE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0.2213</a:t>
            </a:r>
            <a:endParaRPr sz="800"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429" name="Google Shape;429;p53"/>
          <p:cNvSpPr txBox="1"/>
          <p:nvPr/>
        </p:nvSpPr>
        <p:spPr>
          <a:xfrm>
            <a:off x="6057145" y="1598937"/>
            <a:ext cx="504600" cy="307800"/>
          </a:xfrm>
          <a:prstGeom prst="rect">
            <a:avLst/>
          </a:prstGeom>
          <a:solidFill>
            <a:srgbClr val="26DBE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0.0819</a:t>
            </a:r>
            <a:endParaRPr sz="800"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430" name="Google Shape;430;p53"/>
          <p:cNvSpPr txBox="1"/>
          <p:nvPr/>
        </p:nvSpPr>
        <p:spPr>
          <a:xfrm>
            <a:off x="8210029" y="1687926"/>
            <a:ext cx="504600" cy="307800"/>
          </a:xfrm>
          <a:prstGeom prst="rect">
            <a:avLst/>
          </a:prstGeom>
          <a:solidFill>
            <a:srgbClr val="26DBE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0.1720</a:t>
            </a:r>
            <a:endParaRPr sz="800"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431" name="Google Shape;431;p53"/>
          <p:cNvSpPr txBox="1"/>
          <p:nvPr>
            <p:ph idx="2" type="body"/>
          </p:nvPr>
        </p:nvSpPr>
        <p:spPr>
          <a:xfrm>
            <a:off x="138200" y="849775"/>
            <a:ext cx="2989800" cy="39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>
                <a:solidFill>
                  <a:srgbClr val="4529DE"/>
                </a:solidFill>
                <a:highlight>
                  <a:srgbClr val="F9CB5E"/>
                </a:highlight>
              </a:rPr>
              <a:t>Capital Gain</a:t>
            </a:r>
            <a:endParaRPr b="1" u="sng">
              <a:solidFill>
                <a:srgbClr val="4529DE"/>
              </a:solidFill>
              <a:highlight>
                <a:srgbClr val="F9CB5E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(1/3)*(0.2213-0.2479) + (1/6)*(0.0664-0.0819) + (1/6)*(0.1547-0.1720) + (1/3)*(0.03915-0.0474) = </a:t>
            </a:r>
            <a:r>
              <a:rPr b="1" lang="fr">
                <a:highlight>
                  <a:srgbClr val="F9CB5E"/>
                </a:highlight>
                <a:latin typeface="Urbanist"/>
                <a:ea typeface="Urbanist"/>
                <a:cs typeface="Urbanist"/>
                <a:sym typeface="Urbanist"/>
              </a:rPr>
              <a:t>- 0.0171</a:t>
            </a:r>
            <a:endParaRPr b="1">
              <a:highlight>
                <a:srgbClr val="F9CB5E"/>
              </a:highlight>
              <a:latin typeface="Urbanist"/>
              <a:ea typeface="Urbanist"/>
              <a:cs typeface="Urbanist"/>
              <a:sym typeface="Urbanis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u="sng">
                <a:solidFill>
                  <a:srgbClr val="A329DE"/>
                </a:solidFill>
                <a:highlight>
                  <a:srgbClr val="F9CB5E"/>
                </a:highlight>
              </a:rPr>
              <a:t>Marital Status Married</a:t>
            </a:r>
            <a:endParaRPr b="1" u="sng">
              <a:solidFill>
                <a:srgbClr val="A329DE"/>
              </a:solidFill>
              <a:highlight>
                <a:srgbClr val="F9CB5E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(1/3) * (0.0819-0.2479) + (1/6)*(0.0664-0.2213) + (1/6)*(0.0474-0.1720) + (1/3)*(0.03915-0.1547) = </a:t>
            </a:r>
            <a:r>
              <a:rPr b="1" lang="fr">
                <a:highlight>
                  <a:srgbClr val="F9CB5E"/>
                </a:highlight>
                <a:latin typeface="Urbanist"/>
                <a:ea typeface="Urbanist"/>
                <a:cs typeface="Urbanist"/>
                <a:sym typeface="Urbanist"/>
              </a:rPr>
              <a:t> - 0.1404</a:t>
            </a:r>
            <a:endParaRPr b="1">
              <a:highlight>
                <a:srgbClr val="F9CB5E"/>
              </a:highlight>
              <a:latin typeface="Urbanist"/>
              <a:ea typeface="Urbanist"/>
              <a:cs typeface="Urbanist"/>
              <a:sym typeface="Urbanis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529DE"/>
                </a:solidFill>
              </a:rPr>
              <a:t>        </a:t>
            </a:r>
            <a:r>
              <a:rPr b="1" lang="fr" u="sng">
                <a:solidFill>
                  <a:srgbClr val="4529DE"/>
                </a:solidFill>
                <a:highlight>
                  <a:srgbClr val="F9CB5E"/>
                </a:highlight>
              </a:rPr>
              <a:t>Educational Num</a:t>
            </a:r>
            <a:endParaRPr b="1" u="sng">
              <a:solidFill>
                <a:srgbClr val="4529DE"/>
              </a:solidFill>
              <a:highlight>
                <a:srgbClr val="F9CB5E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(1/3) * (0.1720-0.2479) + (1/6)*(0.1547-0.2213) + (1/6)*(0.0474-0.0819) + (1/3)*(0.03915-0.0664) = </a:t>
            </a:r>
            <a:r>
              <a:rPr b="1" lang="fr">
                <a:highlight>
                  <a:srgbClr val="F9CB5E"/>
                </a:highlight>
                <a:latin typeface="Urbanist"/>
                <a:ea typeface="Urbanist"/>
                <a:cs typeface="Urbanist"/>
                <a:sym typeface="Urbanist"/>
              </a:rPr>
              <a:t>- 0.0512</a:t>
            </a:r>
            <a:endParaRPr b="1">
              <a:highlight>
                <a:srgbClr val="F9CB5E"/>
              </a:highlight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32" name="Google Shape;432;p53"/>
          <p:cNvSpPr txBox="1"/>
          <p:nvPr/>
        </p:nvSpPr>
        <p:spPr>
          <a:xfrm>
            <a:off x="6153125" y="4835700"/>
            <a:ext cx="3179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latin typeface="Urbanist Medium"/>
                <a:ea typeface="Urbanist Medium"/>
                <a:cs typeface="Urbanist Medium"/>
                <a:sym typeface="Urbanist Medium"/>
              </a:rPr>
              <a:t>Les valeurs ne sont pas exactes mais choisies pour l’exemple.</a:t>
            </a:r>
            <a:endParaRPr sz="700"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4"/>
          <p:cNvSpPr txBox="1"/>
          <p:nvPr>
            <p:ph type="title"/>
          </p:nvPr>
        </p:nvSpPr>
        <p:spPr>
          <a:xfrm>
            <a:off x="-87550" y="238562"/>
            <a:ext cx="28476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id="438" name="Google Shape;438;p54"/>
          <p:cNvSpPr txBox="1"/>
          <p:nvPr>
            <p:ph idx="1" type="subTitle"/>
          </p:nvPr>
        </p:nvSpPr>
        <p:spPr>
          <a:xfrm>
            <a:off x="1334775" y="1298825"/>
            <a:ext cx="1825200" cy="757800"/>
          </a:xfrm>
          <a:prstGeom prst="rect">
            <a:avLst/>
          </a:prstGeom>
          <a:ln cap="flat" cmpd="sng" w="19050">
            <a:solidFill>
              <a:srgbClr val="26DB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Questions &amp; Feedbacks </a:t>
            </a:r>
            <a:endParaRPr/>
          </a:p>
        </p:txBody>
      </p:sp>
      <p:sp>
        <p:nvSpPr>
          <p:cNvPr id="439" name="Google Shape;439;p54"/>
          <p:cNvSpPr txBox="1"/>
          <p:nvPr>
            <p:ph idx="4" type="subTitle"/>
          </p:nvPr>
        </p:nvSpPr>
        <p:spPr>
          <a:xfrm>
            <a:off x="1334775" y="3475455"/>
            <a:ext cx="1825200" cy="461700"/>
          </a:xfrm>
          <a:prstGeom prst="rect">
            <a:avLst/>
          </a:prstGeom>
          <a:ln cap="flat" cmpd="sng" w="19050">
            <a:solidFill>
              <a:srgbClr val="26DB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Et après ?</a:t>
            </a:r>
            <a:endParaRPr/>
          </a:p>
        </p:txBody>
      </p:sp>
      <p:pic>
        <p:nvPicPr>
          <p:cNvPr id="440" name="Google Shape;440;p5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3762" y="1058525"/>
            <a:ext cx="1260677" cy="1194201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4"/>
          <p:cNvSpPr/>
          <p:nvPr/>
        </p:nvSpPr>
        <p:spPr>
          <a:xfrm>
            <a:off x="3543201" y="3105762"/>
            <a:ext cx="189900" cy="181200"/>
          </a:xfrm>
          <a:prstGeom prst="rect">
            <a:avLst/>
          </a:prstGeom>
          <a:solidFill>
            <a:srgbClr val="26DBE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54"/>
          <p:cNvSpPr/>
          <p:nvPr/>
        </p:nvSpPr>
        <p:spPr>
          <a:xfrm>
            <a:off x="3543201" y="3658611"/>
            <a:ext cx="189900" cy="181200"/>
          </a:xfrm>
          <a:prstGeom prst="rect">
            <a:avLst/>
          </a:prstGeom>
          <a:solidFill>
            <a:srgbClr val="26DBE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54"/>
          <p:cNvSpPr/>
          <p:nvPr/>
        </p:nvSpPr>
        <p:spPr>
          <a:xfrm>
            <a:off x="3543201" y="4209723"/>
            <a:ext cx="189900" cy="181200"/>
          </a:xfrm>
          <a:prstGeom prst="rect">
            <a:avLst/>
          </a:prstGeom>
          <a:solidFill>
            <a:srgbClr val="26DBE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54"/>
          <p:cNvSpPr txBox="1"/>
          <p:nvPr/>
        </p:nvSpPr>
        <p:spPr>
          <a:xfrm>
            <a:off x="3784649" y="3008775"/>
            <a:ext cx="2895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50">
                <a:latin typeface="Urbanist"/>
                <a:ea typeface="Urbanist"/>
                <a:cs typeface="Urbanist"/>
                <a:sym typeface="Urbanist"/>
              </a:rPr>
              <a:t>La(les) prochaine(s) date(s)</a:t>
            </a:r>
            <a:endParaRPr b="1" sz="1050"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45" name="Google Shape;445;p54"/>
          <p:cNvSpPr/>
          <p:nvPr/>
        </p:nvSpPr>
        <p:spPr>
          <a:xfrm>
            <a:off x="3580886" y="3067229"/>
            <a:ext cx="189900" cy="181200"/>
          </a:xfrm>
          <a:prstGeom prst="rect">
            <a:avLst/>
          </a:prstGeom>
          <a:solidFill>
            <a:srgbClr val="F5FA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54"/>
          <p:cNvSpPr txBox="1"/>
          <p:nvPr/>
        </p:nvSpPr>
        <p:spPr>
          <a:xfrm>
            <a:off x="3564925" y="2991025"/>
            <a:ext cx="18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Urbanist Black"/>
                <a:ea typeface="Urbanist Black"/>
                <a:cs typeface="Urbanist Black"/>
                <a:sym typeface="Urbanist Black"/>
              </a:rPr>
              <a:t>1  </a:t>
            </a:r>
            <a:endParaRPr sz="1100">
              <a:latin typeface="Urbanist Black"/>
              <a:ea typeface="Urbanist Black"/>
              <a:cs typeface="Urbanist Black"/>
              <a:sym typeface="Urbanist Black"/>
            </a:endParaRPr>
          </a:p>
        </p:txBody>
      </p:sp>
      <p:sp>
        <p:nvSpPr>
          <p:cNvPr id="447" name="Google Shape;447;p54"/>
          <p:cNvSpPr txBox="1"/>
          <p:nvPr/>
        </p:nvSpPr>
        <p:spPr>
          <a:xfrm>
            <a:off x="3784656" y="3559897"/>
            <a:ext cx="236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50">
                <a:latin typeface="Urbanist"/>
                <a:ea typeface="Urbanist"/>
                <a:cs typeface="Urbanist"/>
                <a:sym typeface="Urbanist"/>
              </a:rPr>
              <a:t>Les objectifs côté plateforme </a:t>
            </a:r>
            <a:endParaRPr b="1" sz="1050"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48" name="Google Shape;448;p54"/>
          <p:cNvSpPr/>
          <p:nvPr/>
        </p:nvSpPr>
        <p:spPr>
          <a:xfrm>
            <a:off x="3580886" y="3620078"/>
            <a:ext cx="189900" cy="181200"/>
          </a:xfrm>
          <a:prstGeom prst="rect">
            <a:avLst/>
          </a:prstGeom>
          <a:solidFill>
            <a:srgbClr val="F5FA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54"/>
          <p:cNvSpPr txBox="1"/>
          <p:nvPr/>
        </p:nvSpPr>
        <p:spPr>
          <a:xfrm>
            <a:off x="3550075" y="3506195"/>
            <a:ext cx="21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Urbanist Black"/>
                <a:ea typeface="Urbanist Black"/>
                <a:cs typeface="Urbanist Black"/>
                <a:sym typeface="Urbanist Black"/>
              </a:rPr>
              <a:t>2</a:t>
            </a:r>
            <a:r>
              <a:rPr lang="fr">
                <a:latin typeface="Urbanist Black"/>
                <a:ea typeface="Urbanist Black"/>
                <a:cs typeface="Urbanist Black"/>
                <a:sym typeface="Urbanist Black"/>
              </a:rPr>
              <a:t>  </a:t>
            </a:r>
            <a:endParaRPr>
              <a:latin typeface="Urbanist Black"/>
              <a:ea typeface="Urbanist Black"/>
              <a:cs typeface="Urbanist Black"/>
              <a:sym typeface="Urbanist Black"/>
            </a:endParaRPr>
          </a:p>
        </p:txBody>
      </p:sp>
      <p:sp>
        <p:nvSpPr>
          <p:cNvPr id="450" name="Google Shape;450;p54"/>
          <p:cNvSpPr txBox="1"/>
          <p:nvPr/>
        </p:nvSpPr>
        <p:spPr>
          <a:xfrm>
            <a:off x="3784656" y="4111017"/>
            <a:ext cx="2495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50">
                <a:latin typeface="Urbanist"/>
                <a:ea typeface="Urbanist"/>
                <a:cs typeface="Urbanist"/>
                <a:sym typeface="Urbanist"/>
              </a:rPr>
              <a:t>La communication de la semaine</a:t>
            </a:r>
            <a:endParaRPr b="1" sz="1050"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51" name="Google Shape;451;p54"/>
          <p:cNvSpPr/>
          <p:nvPr/>
        </p:nvSpPr>
        <p:spPr>
          <a:xfrm>
            <a:off x="3580886" y="4171190"/>
            <a:ext cx="189900" cy="181200"/>
          </a:xfrm>
          <a:prstGeom prst="rect">
            <a:avLst/>
          </a:prstGeom>
          <a:solidFill>
            <a:srgbClr val="F5FA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54"/>
          <p:cNvSpPr txBox="1"/>
          <p:nvPr/>
        </p:nvSpPr>
        <p:spPr>
          <a:xfrm>
            <a:off x="3535425" y="4091250"/>
            <a:ext cx="280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Urbanist Black"/>
                <a:ea typeface="Urbanist Black"/>
                <a:cs typeface="Urbanist Black"/>
                <a:sym typeface="Urbanist Black"/>
              </a:rPr>
              <a:t>3  </a:t>
            </a:r>
            <a:endParaRPr sz="1100">
              <a:latin typeface="Urbanist Black"/>
              <a:ea typeface="Urbanist Black"/>
              <a:cs typeface="Urbanist Black"/>
              <a:sym typeface="Urbanist Black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5"/>
          <p:cNvSpPr txBox="1"/>
          <p:nvPr>
            <p:ph type="title"/>
          </p:nvPr>
        </p:nvSpPr>
        <p:spPr>
          <a:xfrm>
            <a:off x="1251150" y="1151375"/>
            <a:ext cx="3485400" cy="461700"/>
          </a:xfrm>
          <a:prstGeom prst="rect">
            <a:avLst/>
          </a:prstGeom>
          <a:ln cap="flat" cmpd="sng" w="19050">
            <a:solidFill>
              <a:srgbClr val="26DB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/>
              <a:t>LES PROCHAINES DATES</a:t>
            </a:r>
            <a:endParaRPr sz="2100"/>
          </a:p>
        </p:txBody>
      </p:sp>
      <p:sp>
        <p:nvSpPr>
          <p:cNvPr id="458" name="Google Shape;458;p55"/>
          <p:cNvSpPr txBox="1"/>
          <p:nvPr>
            <p:ph idx="4" type="subTitle"/>
          </p:nvPr>
        </p:nvSpPr>
        <p:spPr>
          <a:xfrm>
            <a:off x="2452625" y="2272625"/>
            <a:ext cx="36318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600"/>
              <a:t>Masterclass n°6 Text Mining</a:t>
            </a:r>
            <a:endParaRPr sz="1600"/>
          </a:p>
        </p:txBody>
      </p:sp>
      <p:pic>
        <p:nvPicPr>
          <p:cNvPr id="459" name="Google Shape;45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6582" y="1127700"/>
            <a:ext cx="789842" cy="509051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5"/>
          <p:cNvSpPr txBox="1"/>
          <p:nvPr>
            <p:ph type="title"/>
          </p:nvPr>
        </p:nvSpPr>
        <p:spPr>
          <a:xfrm>
            <a:off x="-87550" y="238562"/>
            <a:ext cx="28476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CONCLUSION</a:t>
            </a:r>
            <a:endParaRPr sz="1200"/>
          </a:p>
        </p:txBody>
      </p:sp>
      <p:sp>
        <p:nvSpPr>
          <p:cNvPr id="461" name="Google Shape;461;p55"/>
          <p:cNvSpPr txBox="1"/>
          <p:nvPr>
            <p:ph idx="2" type="body"/>
          </p:nvPr>
        </p:nvSpPr>
        <p:spPr>
          <a:xfrm>
            <a:off x="2452624" y="2856925"/>
            <a:ext cx="3631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 sz="1450" u="sng">
                <a:solidFill>
                  <a:srgbClr val="A329DE"/>
                </a:solidFill>
              </a:rPr>
              <a:t>INSÉREZ DATE de XXh à XXh </a:t>
            </a:r>
            <a:endParaRPr b="1" sz="1450" u="sng">
              <a:solidFill>
                <a:srgbClr val="A329DE"/>
              </a:solidFill>
            </a:endParaRPr>
          </a:p>
        </p:txBody>
      </p:sp>
      <p:pic>
        <p:nvPicPr>
          <p:cNvPr id="462" name="Google Shape;46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14913">
            <a:off x="6338749" y="2313407"/>
            <a:ext cx="793803" cy="1017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7" name="Google Shape;467;p56"/>
          <p:cNvGraphicFramePr/>
          <p:nvPr/>
        </p:nvGraphicFramePr>
        <p:xfrm>
          <a:off x="1251113" y="165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{1765573D-86A3-4ED9-A7D9-D69F9FBE42E1}</a:tableStyleId>
              </a:tblPr>
              <a:tblGrid>
                <a:gridCol w="823200"/>
                <a:gridCol w="1238350"/>
                <a:gridCol w="1457075"/>
                <a:gridCol w="1457075"/>
                <a:gridCol w="1457075"/>
              </a:tblGrid>
              <a:tr h="708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5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DBE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DBE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3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50">
                          <a:latin typeface="Rubik"/>
                          <a:ea typeface="Rubik"/>
                          <a:cs typeface="Rubik"/>
                          <a:sym typeface="Rubik"/>
                        </a:rPr>
                        <a:t>Nom du module</a:t>
                      </a:r>
                      <a:endParaRPr b="1" sz="115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6DBE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6DB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50">
                          <a:latin typeface="Rubik"/>
                          <a:ea typeface="Rubik"/>
                          <a:cs typeface="Rubik"/>
                          <a:sym typeface="Rubik"/>
                        </a:rPr>
                        <a:t>Parcours</a:t>
                      </a:r>
                      <a:endParaRPr b="1" sz="115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6DB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50">
                          <a:latin typeface="Rubik"/>
                          <a:ea typeface="Rubik"/>
                          <a:cs typeface="Rubik"/>
                          <a:sym typeface="Rubik"/>
                        </a:rPr>
                        <a:t>Nombre d’exercices</a:t>
                      </a:r>
                      <a:endParaRPr b="1" sz="115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6DB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50">
                          <a:latin typeface="Rubik"/>
                          <a:ea typeface="Rubik"/>
                          <a:cs typeface="Rubik"/>
                          <a:sym typeface="Rubik"/>
                        </a:rPr>
                        <a:t>Durée de l’examen</a:t>
                      </a:r>
                      <a:endParaRPr b="1" sz="115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50">
                          <a:latin typeface="Rubik"/>
                          <a:ea typeface="Rubik"/>
                          <a:cs typeface="Rubik"/>
                          <a:sym typeface="Rubik"/>
                        </a:rPr>
                        <a:t>(minutes)</a:t>
                      </a:r>
                      <a:endParaRPr b="1" sz="115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6DBE0"/>
                    </a:solidFill>
                  </a:tcPr>
                </a:tc>
              </a:tr>
              <a:tr h="66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50">
                          <a:latin typeface="Rubik"/>
                          <a:ea typeface="Rubik"/>
                          <a:cs typeface="Rubik"/>
                          <a:sym typeface="Rubik"/>
                        </a:rPr>
                        <a:t>126</a:t>
                      </a:r>
                      <a:endParaRPr b="1" sz="105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DBE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6DB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50">
                          <a:latin typeface="Rubik"/>
                          <a:ea typeface="Rubik"/>
                          <a:cs typeface="Rubik"/>
                          <a:sym typeface="Rubik"/>
                        </a:rPr>
                        <a:t>Pipeline</a:t>
                      </a:r>
                      <a:endParaRPr sz="105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05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Obligatoire</a:t>
                      </a:r>
                      <a:endParaRPr sz="105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50">
                          <a:latin typeface="Rubik"/>
                          <a:ea typeface="Rubik"/>
                          <a:cs typeface="Rubik"/>
                          <a:sym typeface="Rubik"/>
                        </a:rPr>
                        <a:t>2</a:t>
                      </a:r>
                      <a:endParaRPr sz="105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5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</a:tr>
              <a:tr h="642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50">
                          <a:latin typeface="Rubik"/>
                          <a:ea typeface="Rubik"/>
                          <a:cs typeface="Rubik"/>
                          <a:sym typeface="Rubik"/>
                        </a:rPr>
                        <a:t>131</a:t>
                      </a:r>
                      <a:endParaRPr b="1" sz="105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6DB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50">
                          <a:latin typeface="Rubik"/>
                          <a:ea typeface="Rubik"/>
                          <a:cs typeface="Rubik"/>
                          <a:sym typeface="Rubik"/>
                        </a:rPr>
                        <a:t>Text Mining</a:t>
                      </a:r>
                      <a:endParaRPr sz="105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50">
                          <a:latin typeface="Rubik"/>
                          <a:ea typeface="Rubik"/>
                          <a:cs typeface="Rubik"/>
                          <a:sym typeface="Rubik"/>
                        </a:rPr>
                        <a:t>Obligatoire</a:t>
                      </a:r>
                      <a:endParaRPr sz="105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50">
                          <a:latin typeface="Rubik"/>
                          <a:ea typeface="Rubik"/>
                          <a:cs typeface="Rubik"/>
                          <a:sym typeface="Rubik"/>
                        </a:rPr>
                        <a:t>4</a:t>
                      </a:r>
                      <a:endParaRPr sz="105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50">
                          <a:latin typeface="Rubik"/>
                          <a:ea typeface="Rubik"/>
                          <a:cs typeface="Rubik"/>
                          <a:sym typeface="Rubik"/>
                        </a:rPr>
                        <a:t>60</a:t>
                      </a:r>
                      <a:endParaRPr sz="105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42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50">
                          <a:latin typeface="Rubik"/>
                          <a:ea typeface="Rubik"/>
                          <a:cs typeface="Rubik"/>
                          <a:sym typeface="Rubik"/>
                        </a:rPr>
                        <a:t>133</a:t>
                      </a:r>
                      <a:endParaRPr b="1" sz="105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6DB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50">
                          <a:latin typeface="Rubik"/>
                          <a:ea typeface="Rubik"/>
                          <a:cs typeface="Rubik"/>
                          <a:sym typeface="Rubik"/>
                        </a:rPr>
                        <a:t>Webscraping</a:t>
                      </a:r>
                      <a:endParaRPr sz="105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05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Optionnel</a:t>
                      </a:r>
                      <a:endParaRPr sz="105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50">
                          <a:latin typeface="Rubik"/>
                          <a:ea typeface="Rubik"/>
                          <a:cs typeface="Rubik"/>
                          <a:sym typeface="Rubik"/>
                        </a:rPr>
                        <a:t>3</a:t>
                      </a:r>
                      <a:endParaRPr sz="105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50">
                          <a:latin typeface="Rubik"/>
                          <a:ea typeface="Rubik"/>
                          <a:cs typeface="Rubik"/>
                          <a:sym typeface="Rubik"/>
                        </a:rPr>
                        <a:t>90</a:t>
                      </a:r>
                      <a:endParaRPr sz="105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42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50">
                          <a:latin typeface="Rubik"/>
                          <a:ea typeface="Rubik"/>
                          <a:cs typeface="Rubik"/>
                          <a:sym typeface="Rubik"/>
                        </a:rPr>
                        <a:t>134</a:t>
                      </a:r>
                      <a:endParaRPr b="1" sz="105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6DB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50">
                          <a:latin typeface="Rubik"/>
                          <a:ea typeface="Rubik"/>
                          <a:cs typeface="Rubik"/>
                          <a:sym typeface="Rubik"/>
                        </a:rPr>
                        <a:t>Text Summarization</a:t>
                      </a:r>
                      <a:endParaRPr sz="105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05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Optionnel</a:t>
                      </a:r>
                      <a:endParaRPr sz="105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50">
                          <a:latin typeface="Rubik"/>
                          <a:ea typeface="Rubik"/>
                          <a:cs typeface="Rubik"/>
                          <a:sym typeface="Rubik"/>
                        </a:rPr>
                        <a:t>4</a:t>
                      </a:r>
                      <a:endParaRPr sz="105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5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DB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</a:tbl>
          </a:graphicData>
        </a:graphic>
      </p:graphicFrame>
      <p:sp>
        <p:nvSpPr>
          <p:cNvPr id="468" name="Google Shape;468;p56"/>
          <p:cNvSpPr txBox="1"/>
          <p:nvPr>
            <p:ph type="title"/>
          </p:nvPr>
        </p:nvSpPr>
        <p:spPr>
          <a:xfrm>
            <a:off x="1251150" y="998975"/>
            <a:ext cx="2403900" cy="511800"/>
          </a:xfrm>
          <a:prstGeom prst="rect">
            <a:avLst/>
          </a:prstGeom>
          <a:ln cap="flat" cmpd="sng" w="19050">
            <a:solidFill>
              <a:srgbClr val="26DB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/>
              <a:t>LES OBJECTIFS </a:t>
            </a:r>
            <a:endParaRPr sz="2100"/>
          </a:p>
        </p:txBody>
      </p:sp>
      <p:pic>
        <p:nvPicPr>
          <p:cNvPr id="469" name="Google Shape;46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8600" y="944872"/>
            <a:ext cx="714148" cy="620002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6"/>
          <p:cNvSpPr txBox="1"/>
          <p:nvPr>
            <p:ph type="title"/>
          </p:nvPr>
        </p:nvSpPr>
        <p:spPr>
          <a:xfrm>
            <a:off x="-87550" y="238562"/>
            <a:ext cx="28476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CONCLUSION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E3D4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/>
          <p:nvPr/>
        </p:nvSpPr>
        <p:spPr>
          <a:xfrm>
            <a:off x="1728950" y="2091000"/>
            <a:ext cx="5425200" cy="728100"/>
          </a:xfrm>
          <a:prstGeom prst="rect">
            <a:avLst/>
          </a:prstGeom>
          <a:solidFill>
            <a:srgbClr val="26DBE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1784275" y="2033100"/>
            <a:ext cx="5425200" cy="728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2"/>
          <p:cNvSpPr txBox="1"/>
          <p:nvPr>
            <p:ph type="title"/>
          </p:nvPr>
        </p:nvSpPr>
        <p:spPr>
          <a:xfrm>
            <a:off x="1859400" y="1969500"/>
            <a:ext cx="5425200" cy="8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MISE EN SITUATION</a:t>
            </a:r>
            <a:endParaRPr b="1"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625" y="384026"/>
            <a:ext cx="1342575" cy="1081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-87550" y="238562"/>
            <a:ext cx="28476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MISE EN SITUATION</a:t>
            </a:r>
            <a:endParaRPr/>
          </a:p>
        </p:txBody>
      </p:sp>
      <p:sp>
        <p:nvSpPr>
          <p:cNvPr id="151" name="Google Shape;151;p23"/>
          <p:cNvSpPr txBox="1"/>
          <p:nvPr/>
        </p:nvSpPr>
        <p:spPr>
          <a:xfrm rot="-878454">
            <a:off x="4439675" y="1841312"/>
            <a:ext cx="613625" cy="11544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300">
                <a:solidFill>
                  <a:srgbClr val="F9CB5E"/>
                </a:solidFill>
                <a:highlight>
                  <a:schemeClr val="lt1"/>
                </a:highlight>
                <a:latin typeface="Urbanist"/>
                <a:ea typeface="Urbanist"/>
                <a:cs typeface="Urbanist"/>
                <a:sym typeface="Urbanist"/>
              </a:rPr>
              <a:t>?</a:t>
            </a:r>
            <a:endParaRPr b="1" sz="6300">
              <a:solidFill>
                <a:srgbClr val="F9CB5E"/>
              </a:solidFill>
              <a:highlight>
                <a:schemeClr val="lt1"/>
              </a:highlight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2172125" y="3349100"/>
            <a:ext cx="5122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La cliente demande un </a:t>
            </a:r>
            <a:r>
              <a:rPr b="1" lang="fr" sz="1200">
                <a:solidFill>
                  <a:srgbClr val="26DBE0"/>
                </a:solidFill>
                <a:latin typeface="Rubik"/>
                <a:ea typeface="Rubik"/>
                <a:cs typeface="Rubik"/>
                <a:sym typeface="Rubik"/>
              </a:rPr>
              <a:t>prêt bancaire </a:t>
            </a:r>
            <a:r>
              <a:rPr b="1" lang="fr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à son conseiller.</a:t>
            </a:r>
            <a:endParaRPr b="1"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Elle doit alors fournir ses </a:t>
            </a:r>
            <a:r>
              <a:rPr b="1" lang="fr" sz="1200">
                <a:solidFill>
                  <a:srgbClr val="26DBE0"/>
                </a:solidFill>
                <a:latin typeface="Rubik"/>
                <a:ea typeface="Rubik"/>
                <a:cs typeface="Rubik"/>
                <a:sym typeface="Rubik"/>
              </a:rPr>
              <a:t>données personnelles</a:t>
            </a:r>
            <a:r>
              <a:rPr b="1" lang="fr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b="1"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5710" y="1696899"/>
            <a:ext cx="1448652" cy="15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2038" y="1696886"/>
            <a:ext cx="1816876" cy="15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-87550" y="238562"/>
            <a:ext cx="28476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MISE EN SITUATION</a:t>
            </a:r>
            <a:endParaRPr/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7000" y="1752586"/>
            <a:ext cx="1816876" cy="151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/>
          <p:cNvSpPr txBox="1"/>
          <p:nvPr/>
        </p:nvSpPr>
        <p:spPr>
          <a:xfrm>
            <a:off x="1933950" y="3414775"/>
            <a:ext cx="5276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Le conseiller interroge alors un modèle </a:t>
            </a:r>
            <a:r>
              <a:rPr lang="fr" sz="1200">
                <a:solidFill>
                  <a:srgbClr val="26DBE0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complexe</a:t>
            </a:r>
            <a:r>
              <a:rPr lang="fr" sz="12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 et </a:t>
            </a:r>
            <a:r>
              <a:rPr lang="fr" sz="1200">
                <a:solidFill>
                  <a:srgbClr val="26DBE0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performant</a:t>
            </a:r>
            <a:r>
              <a:rPr lang="fr" sz="12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 pour les demandes de prêts.</a:t>
            </a:r>
            <a:endParaRPr/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2607" y="1865313"/>
            <a:ext cx="975618" cy="12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 txBox="1"/>
          <p:nvPr/>
        </p:nvSpPr>
        <p:spPr>
          <a:xfrm rot="-878454">
            <a:off x="4444213" y="1956287"/>
            <a:ext cx="613625" cy="11544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300">
                <a:solidFill>
                  <a:srgbClr val="F9CB5E"/>
                </a:solidFill>
                <a:highlight>
                  <a:schemeClr val="lt1"/>
                </a:highlight>
                <a:latin typeface="Urbanist"/>
                <a:ea typeface="Urbanist"/>
                <a:cs typeface="Urbanist"/>
                <a:sym typeface="Urbanist"/>
              </a:rPr>
              <a:t>?</a:t>
            </a:r>
            <a:endParaRPr b="1" sz="6300">
              <a:solidFill>
                <a:srgbClr val="F9CB5E"/>
              </a:solidFill>
              <a:highlight>
                <a:schemeClr val="lt1"/>
              </a:highlight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-87550" y="238562"/>
            <a:ext cx="28476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MISE EN SITUATION</a:t>
            </a:r>
            <a:endParaRPr/>
          </a:p>
        </p:txBody>
      </p:sp>
      <p:sp>
        <p:nvSpPr>
          <p:cNvPr id="169" name="Google Shape;169;p25"/>
          <p:cNvSpPr txBox="1"/>
          <p:nvPr/>
        </p:nvSpPr>
        <p:spPr>
          <a:xfrm>
            <a:off x="2096900" y="3432550"/>
            <a:ext cx="520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Le conseiller refuse la demande de </a:t>
            </a:r>
            <a:r>
              <a:rPr b="1" lang="fr" sz="1200">
                <a:solidFill>
                  <a:srgbClr val="26DBE0"/>
                </a:solidFill>
                <a:latin typeface="Rubik"/>
                <a:ea typeface="Rubik"/>
                <a:cs typeface="Rubik"/>
                <a:sym typeface="Rubik"/>
              </a:rPr>
              <a:t>prêt bancaire </a:t>
            </a:r>
            <a:r>
              <a:rPr b="1" lang="fr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d’après la prédiction du modèle utilisé. </a:t>
            </a:r>
            <a:endParaRPr b="1"/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0248" y="1811874"/>
            <a:ext cx="1448652" cy="15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6575" y="1811861"/>
            <a:ext cx="1816876" cy="15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2738" y="2103963"/>
            <a:ext cx="1228225" cy="93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E3D4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625" y="384026"/>
            <a:ext cx="1342575" cy="108165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6"/>
          <p:cNvSpPr/>
          <p:nvPr/>
        </p:nvSpPr>
        <p:spPr>
          <a:xfrm>
            <a:off x="1728950" y="2091000"/>
            <a:ext cx="5425200" cy="728100"/>
          </a:xfrm>
          <a:prstGeom prst="rect">
            <a:avLst/>
          </a:prstGeom>
          <a:solidFill>
            <a:srgbClr val="26DBE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6"/>
          <p:cNvSpPr/>
          <p:nvPr/>
        </p:nvSpPr>
        <p:spPr>
          <a:xfrm>
            <a:off x="1784275" y="2033100"/>
            <a:ext cx="5425200" cy="728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6"/>
          <p:cNvSpPr txBox="1"/>
          <p:nvPr>
            <p:ph type="title"/>
          </p:nvPr>
        </p:nvSpPr>
        <p:spPr>
          <a:xfrm>
            <a:off x="1859400" y="1969500"/>
            <a:ext cx="5425200" cy="8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CONCEPT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-87550" y="238562"/>
            <a:ext cx="28476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CONCEPT</a:t>
            </a:r>
            <a:endParaRPr/>
          </a:p>
        </p:txBody>
      </p:sp>
      <p:sp>
        <p:nvSpPr>
          <p:cNvPr id="186" name="Google Shape;186;p27"/>
          <p:cNvSpPr txBox="1"/>
          <p:nvPr/>
        </p:nvSpPr>
        <p:spPr>
          <a:xfrm>
            <a:off x="1647525" y="1537100"/>
            <a:ext cx="67896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0D1E5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L’interprétabilité est la mesure dans laquelle un être humain peut </a:t>
            </a:r>
            <a:r>
              <a:rPr b="1" lang="fr" sz="1800" u="sng">
                <a:solidFill>
                  <a:srgbClr val="A329DE"/>
                </a:solidFill>
                <a:latin typeface="Urbanist"/>
                <a:ea typeface="Urbanist"/>
                <a:cs typeface="Urbanist"/>
                <a:sym typeface="Urbanist"/>
              </a:rPr>
              <a:t>prédire</a:t>
            </a:r>
            <a:r>
              <a:rPr lang="fr" sz="1800">
                <a:solidFill>
                  <a:srgbClr val="0D1E5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 manière </a:t>
            </a:r>
            <a:r>
              <a:rPr b="1" lang="fr" sz="1800" u="sng">
                <a:solidFill>
                  <a:srgbClr val="A329DE"/>
                </a:solidFill>
                <a:latin typeface="Urbanist"/>
                <a:ea typeface="Urbanist"/>
                <a:cs typeface="Urbanist"/>
                <a:sym typeface="Urbanist"/>
              </a:rPr>
              <a:t>cohérente</a:t>
            </a:r>
            <a:r>
              <a:rPr lang="fr" sz="1800">
                <a:solidFill>
                  <a:srgbClr val="0D1E5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le résultat d’un modèle et </a:t>
            </a:r>
            <a:r>
              <a:rPr b="1" lang="fr" sz="1800" u="sng">
                <a:solidFill>
                  <a:srgbClr val="A329DE"/>
                </a:solidFill>
                <a:latin typeface="Urbanist"/>
                <a:ea typeface="Urbanist"/>
                <a:cs typeface="Urbanist"/>
                <a:sym typeface="Urbanist"/>
              </a:rPr>
              <a:t>comprendre</a:t>
            </a:r>
            <a:r>
              <a:rPr lang="fr" sz="1800">
                <a:solidFill>
                  <a:srgbClr val="0D1E5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la cause d’une décision.</a:t>
            </a:r>
            <a:endParaRPr sz="1800">
              <a:solidFill>
                <a:srgbClr val="0D1E5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1E5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1E5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D1E5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Une interprétabilité </a:t>
            </a:r>
            <a:r>
              <a:rPr b="1" lang="fr" sz="1800" u="sng">
                <a:solidFill>
                  <a:srgbClr val="A329DE"/>
                </a:solidFill>
                <a:latin typeface="Urbanist"/>
                <a:ea typeface="Urbanist"/>
                <a:cs typeface="Urbanist"/>
                <a:sym typeface="Urbanist"/>
              </a:rPr>
              <a:t>élevée</a:t>
            </a:r>
            <a:r>
              <a:rPr lang="fr" sz="1800">
                <a:solidFill>
                  <a:srgbClr val="0D1E5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facilite la </a:t>
            </a:r>
            <a:r>
              <a:rPr b="1" lang="fr" sz="1800" u="sng">
                <a:solidFill>
                  <a:srgbClr val="A329DE"/>
                </a:solidFill>
                <a:latin typeface="Urbanist"/>
                <a:ea typeface="Urbanist"/>
                <a:cs typeface="Urbanist"/>
                <a:sym typeface="Urbanist"/>
              </a:rPr>
              <a:t>compréhension</a:t>
            </a:r>
            <a:r>
              <a:rPr lang="fr" sz="1800">
                <a:solidFill>
                  <a:srgbClr val="282A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fr" sz="1800">
                <a:solidFill>
                  <a:srgbClr val="0D1E5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du raisonnement existant derrière certaines </a:t>
            </a:r>
            <a:r>
              <a:rPr b="1" lang="fr" sz="1800" u="sng">
                <a:solidFill>
                  <a:srgbClr val="A329DE"/>
                </a:solidFill>
                <a:latin typeface="Urbanist"/>
                <a:ea typeface="Urbanist"/>
                <a:cs typeface="Urbanist"/>
                <a:sym typeface="Urbanist"/>
              </a:rPr>
              <a:t>décisions</a:t>
            </a:r>
            <a:r>
              <a:rPr lang="fr" sz="1800">
                <a:solidFill>
                  <a:srgbClr val="0D1E5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ou </a:t>
            </a:r>
            <a:r>
              <a:rPr b="1" lang="fr" sz="1800" u="sng">
                <a:solidFill>
                  <a:srgbClr val="A329DE"/>
                </a:solidFill>
                <a:latin typeface="Urbanist"/>
                <a:ea typeface="Urbanist"/>
                <a:cs typeface="Urbanist"/>
                <a:sym typeface="Urbanist"/>
              </a:rPr>
              <a:t>prédictions</a:t>
            </a:r>
            <a:r>
              <a:rPr lang="fr" sz="1800">
                <a:solidFill>
                  <a:srgbClr val="0D1E5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  <a:endParaRPr sz="1800">
              <a:solidFill>
                <a:srgbClr val="0D1E5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59650">
            <a:off x="1066970" y="1765250"/>
            <a:ext cx="257175" cy="61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74856">
            <a:off x="1065482" y="3121800"/>
            <a:ext cx="452675" cy="628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